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73" r:id="rId3"/>
    <p:sldId id="292" r:id="rId4"/>
    <p:sldId id="300" r:id="rId5"/>
    <p:sldId id="302" r:id="rId6"/>
    <p:sldId id="301" r:id="rId7"/>
    <p:sldId id="297" r:id="rId8"/>
    <p:sldId id="298" r:id="rId9"/>
    <p:sldId id="306" r:id="rId10"/>
    <p:sldId id="307" r:id="rId11"/>
    <p:sldId id="308"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9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256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BD81582-8FB6-4FA6-907B-70851BCFA37A}" type="datetimeFigureOut">
              <a:rPr lang="hu-HU"/>
              <a:pPr>
                <a:defRPr/>
              </a:pPr>
              <a:t>2019. 10. 04.</a:t>
            </a:fld>
            <a:endParaRPr lang="hu-HU"/>
          </a:p>
        </p:txBody>
      </p:sp>
      <p:sp>
        <p:nvSpPr>
          <p:cNvPr id="133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9755BF7-7FAE-4592-B056-2C001E8C81A4}" type="slidenum">
              <a:rPr lang="hu-HU"/>
              <a:pPr>
                <a:defRPr/>
              </a:pPr>
              <a:t>‹#›</a:t>
            </a:fld>
            <a:endParaRPr lang="hu-HU"/>
          </a:p>
        </p:txBody>
      </p:sp>
    </p:spTree>
    <p:extLst>
      <p:ext uri="{BB962C8B-B14F-4D97-AF65-F5344CB8AC3E}">
        <p14:creationId xmlns:p14="http://schemas.microsoft.com/office/powerpoint/2010/main" val="4260488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50BDA1E5-F08B-48EE-9B83-5BC2A9BA77BE}" type="slidenum">
              <a:rPr lang="hu-HU" altLang="hu-HU" sz="1200">
                <a:solidFill>
                  <a:prstClr val="black"/>
                </a:solidFill>
              </a:rPr>
              <a:pPr/>
              <a:t>25</a:t>
            </a:fld>
            <a:endParaRPr lang="hu-HU" altLang="hu-HU" sz="1200">
              <a:solidFill>
                <a:prstClr val="black"/>
              </a:solidFill>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p:spPr>
        <p:txBody>
          <a:bodyPr/>
          <a:lstStyle/>
          <a:p>
            <a:endParaRPr lang="hu-HU" alt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104E34B3-544E-4EA1-ACE7-77E60A650A2D}" type="datetimeFigureOut">
              <a:rPr lang="hu-HU"/>
              <a:pPr>
                <a:defRPr/>
              </a:pPr>
              <a:t>2019. 10. 04.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D987E8EE-7A99-41C1-91E3-F81CB7CBACDC}"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F0342946-4A72-44E6-84D6-2F32410D20BE}" type="datetimeFigureOut">
              <a:rPr lang="hu-HU"/>
              <a:pPr>
                <a:defRPr/>
              </a:pPr>
              <a:t>2019. 10. 04.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99287671-744C-4885-B78E-CCF55D0E3348}"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344C3227-56BC-4D34-A689-FE484EC61310}" type="datetimeFigureOut">
              <a:rPr lang="hu-HU"/>
              <a:pPr>
                <a:defRPr/>
              </a:pPr>
              <a:t>2019. 10. 04.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EE5446CD-9DC1-437A-A912-0C16230D3346}"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B4A4CA2F-7787-412E-AAD5-7172C536D6FE}" type="datetimeFigureOut">
              <a:rPr lang="hu-HU"/>
              <a:pPr>
                <a:defRPr/>
              </a:pPr>
              <a:t>2019. 10. 04.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0F1542C-CEF2-4C66-8164-C6E144AB7C5D}"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06D02593-56BA-4B3B-AA38-2A48E6DEB558}" type="datetimeFigureOut">
              <a:rPr lang="hu-HU"/>
              <a:pPr>
                <a:defRPr/>
              </a:pPr>
              <a:t>2019. 10. 04.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D397D8BA-E975-4B63-BBD2-EA65DBCDFC2C}"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BDBDC607-2F4E-45A1-90C3-C639C7908109}" type="datetimeFigureOut">
              <a:rPr lang="hu-HU"/>
              <a:pPr>
                <a:defRPr/>
              </a:pPr>
              <a:t>2019. 10. 04.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E6275CF0-BE9F-4C55-B3A0-1AEEC2C5DC2C}"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8AE10C29-F5B9-4751-B2BE-B85B57282E5F}" type="datetimeFigureOut">
              <a:rPr lang="hu-HU"/>
              <a:pPr>
                <a:defRPr/>
              </a:pPr>
              <a:t>2019. 10. 04.</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0AF1B779-9001-44CD-B894-940C2C60FB78}"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815D580F-FDBB-49FA-9F6A-1EC3E9630AC9}" type="datetimeFigureOut">
              <a:rPr lang="hu-HU"/>
              <a:pPr>
                <a:defRPr/>
              </a:pPr>
              <a:t>2019. 10. 04.</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A5D6D786-1ABF-4F1A-BC05-CE440679BC85}"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8FE57038-5961-4A47-B5FD-144B185A3EA6}" type="datetimeFigureOut">
              <a:rPr lang="hu-HU"/>
              <a:pPr>
                <a:defRPr/>
              </a:pPr>
              <a:t>2019. 10. 04.</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736416C9-CB8C-4740-B95F-208C02190ABB}"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6C363D74-C87E-4B8E-86DF-A51A7D013BB2}" type="datetimeFigureOut">
              <a:rPr lang="hu-HU"/>
              <a:pPr>
                <a:defRPr/>
              </a:pPr>
              <a:t>2019. 10. 04.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AC1C7DB-037C-4FF5-ABB7-7E228E5DFD78}"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C63EAE79-5731-468F-811F-744D57BABF64}" type="datetimeFigureOut">
              <a:rPr lang="hu-HU"/>
              <a:pPr>
                <a:defRPr/>
              </a:pPr>
              <a:t>2019. 10. 04.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ABA2252-BD61-4D2B-BD96-C9E018BD555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F9F584-4B27-4D6C-9139-102FD9220625}" type="datetimeFigureOut">
              <a:rPr lang="hu-HU"/>
              <a:pPr>
                <a:defRPr/>
              </a:pPr>
              <a:t>2019. 10. 04.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9F17D1-E68C-4534-9A76-5FDD030D29E9}"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ctrTitle" idx="4294967295"/>
          </p:nvPr>
        </p:nvSpPr>
        <p:spPr>
          <a:xfrm>
            <a:off x="685800" y="2130425"/>
            <a:ext cx="7772400" cy="1470025"/>
          </a:xfrm>
        </p:spPr>
        <p:txBody>
          <a:bodyPr/>
          <a:lstStyle/>
          <a:p>
            <a:pPr eaLnBrk="1" hangingPunct="1"/>
            <a:r>
              <a:rPr lang="hu-HU" sz="3600" dirty="0" smtClean="0"/>
              <a:t>Gazdaságpolitika </a:t>
            </a:r>
          </a:p>
        </p:txBody>
      </p:sp>
      <p:sp>
        <p:nvSpPr>
          <p:cNvPr id="14338" name="Alcím 2"/>
          <p:cNvSpPr>
            <a:spLocks noGrp="1"/>
          </p:cNvSpPr>
          <p:nvPr>
            <p:ph type="subTitle" idx="4294967295"/>
          </p:nvPr>
        </p:nvSpPr>
        <p:spPr>
          <a:xfrm>
            <a:off x="1371600" y="3356992"/>
            <a:ext cx="6400800" cy="1752600"/>
          </a:xfrm>
        </p:spPr>
        <p:txBody>
          <a:bodyPr/>
          <a:lstStyle/>
          <a:p>
            <a:pPr marL="0" indent="0" algn="ctr" eaLnBrk="1" hangingPunct="1">
              <a:lnSpc>
                <a:spcPct val="90000"/>
              </a:lnSpc>
              <a:buFont typeface="Arial" charset="0"/>
              <a:buNone/>
            </a:pPr>
            <a:endParaRPr lang="hu-HU" dirty="0" smtClean="0"/>
          </a:p>
          <a:p>
            <a:pPr marL="0" indent="0" algn="ctr" eaLnBrk="1" hangingPunct="1">
              <a:lnSpc>
                <a:spcPct val="90000"/>
              </a:lnSpc>
              <a:buFont typeface="Arial" charset="0"/>
              <a:buNone/>
            </a:pPr>
            <a:r>
              <a:rPr lang="hu-HU" dirty="0" smtClean="0"/>
              <a:t>4. </a:t>
            </a:r>
            <a:r>
              <a:rPr lang="hu-HU" dirty="0" err="1" smtClean="0"/>
              <a:t>ea</a:t>
            </a:r>
            <a:r>
              <a:rPr lang="hu-HU"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116632"/>
            <a:ext cx="8229600" cy="648072"/>
          </a:xfrm>
        </p:spPr>
        <p:txBody>
          <a:bodyPr/>
          <a:lstStyle/>
          <a:p>
            <a:pPr algn="l"/>
            <a:r>
              <a:rPr lang="hu-HU" sz="2000" dirty="0" smtClean="0"/>
              <a:t>Folyt.</a:t>
            </a:r>
            <a:endParaRPr lang="hu-HU" sz="2000" dirty="0"/>
          </a:p>
        </p:txBody>
      </p:sp>
      <p:sp>
        <p:nvSpPr>
          <p:cNvPr id="3" name="Tartalom helye 2"/>
          <p:cNvSpPr>
            <a:spLocks noGrp="1"/>
          </p:cNvSpPr>
          <p:nvPr>
            <p:ph idx="1"/>
          </p:nvPr>
        </p:nvSpPr>
        <p:spPr>
          <a:xfrm>
            <a:off x="457200" y="836712"/>
            <a:ext cx="8229600" cy="5289451"/>
          </a:xfrm>
        </p:spPr>
        <p:txBody>
          <a:bodyPr/>
          <a:lstStyle/>
          <a:p>
            <a:r>
              <a:rPr lang="hu-HU" dirty="0" smtClean="0"/>
              <a:t>A II. világháborút követően új világgazdasági rend, új intézmények (</a:t>
            </a:r>
            <a:r>
              <a:rPr lang="hu-HU" dirty="0" err="1" smtClean="0"/>
              <a:t>Bretton</a:t>
            </a:r>
            <a:r>
              <a:rPr lang="hu-HU" dirty="0" smtClean="0"/>
              <a:t> </a:t>
            </a:r>
            <a:r>
              <a:rPr lang="hu-HU" dirty="0" err="1" smtClean="0"/>
              <a:t>Woods</a:t>
            </a:r>
            <a:r>
              <a:rPr lang="hu-HU" dirty="0" smtClean="0"/>
              <a:t>, IMF, World Bank, GATT - </a:t>
            </a:r>
            <a:r>
              <a:rPr lang="hu-HU" dirty="0" err="1" smtClean="0"/>
              <a:t>multilateralizmus</a:t>
            </a:r>
            <a:r>
              <a:rPr lang="hu-HU" dirty="0" smtClean="0"/>
              <a:t>) melyek a nem arany alapú pénzügyi rendszer problémáit hivatottak kezelni, egyúttal keretet adnak a nemzetek közötti kereskedelmi és egyéb gazdasági kapcsolatok kiszélesedéséhez, a gazdasági fejlődéshez (kompromisszumos, „következetlen”, de:  </a:t>
            </a:r>
            <a:r>
              <a:rPr lang="hu-HU" i="1" dirty="0" smtClean="0"/>
              <a:t>ez az igazán sikeres globalizációs időszak</a:t>
            </a:r>
            <a:r>
              <a:rPr lang="hu-HU" dirty="0" smtClean="0"/>
              <a:t>)</a:t>
            </a:r>
            <a:endParaRPr lang="hu-HU" dirty="0"/>
          </a:p>
        </p:txBody>
      </p:sp>
    </p:spTree>
    <p:extLst>
      <p:ext uri="{BB962C8B-B14F-4D97-AF65-F5344CB8AC3E}">
        <p14:creationId xmlns:p14="http://schemas.microsoft.com/office/powerpoint/2010/main" val="4256453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lstStyle/>
          <a:p>
            <a:pPr algn="l"/>
            <a:r>
              <a:rPr lang="hu-HU" sz="2000" dirty="0" smtClean="0"/>
              <a:t>Folyt.</a:t>
            </a:r>
            <a:endParaRPr lang="hu-HU" sz="2000" dirty="0"/>
          </a:p>
        </p:txBody>
      </p:sp>
      <p:sp>
        <p:nvSpPr>
          <p:cNvPr id="3" name="Tartalom helye 2"/>
          <p:cNvSpPr>
            <a:spLocks noGrp="1"/>
          </p:cNvSpPr>
          <p:nvPr>
            <p:ph idx="1"/>
          </p:nvPr>
        </p:nvSpPr>
        <p:spPr>
          <a:xfrm>
            <a:off x="395536" y="1268760"/>
            <a:ext cx="8229600" cy="4785395"/>
          </a:xfrm>
        </p:spPr>
        <p:txBody>
          <a:bodyPr/>
          <a:lstStyle/>
          <a:p>
            <a:r>
              <a:rPr lang="hu-HU" dirty="0" smtClean="0"/>
              <a:t>A 80-as évek elejétől a korlátok lebontása felgyorsul, 95-től GATT helyett WTO, sokkal nagyobb jogkörrel és eltérő irányultsággal, liberalizáció, dereguláció, privatizáció – washingtoni konszenzus – „erőltetett”, nem kompromisszumos </a:t>
            </a:r>
            <a:r>
              <a:rPr lang="hu-HU" dirty="0" err="1" smtClean="0"/>
              <a:t>globalizá</a:t>
            </a:r>
            <a:r>
              <a:rPr lang="hu-HU" smtClean="0"/>
              <a:t>(lás) </a:t>
            </a:r>
            <a:endParaRPr lang="hu-HU" dirty="0"/>
          </a:p>
        </p:txBody>
      </p:sp>
    </p:spTree>
    <p:extLst>
      <p:ext uri="{BB962C8B-B14F-4D97-AF65-F5344CB8AC3E}">
        <p14:creationId xmlns:p14="http://schemas.microsoft.com/office/powerpoint/2010/main" val="1882104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Egyéni és társadalmi döntés - közjó</a:t>
            </a:r>
            <a:endParaRPr lang="hu-HU" sz="3600" dirty="0"/>
          </a:p>
        </p:txBody>
      </p:sp>
      <p:sp>
        <p:nvSpPr>
          <p:cNvPr id="3" name="Tartalom helye 2"/>
          <p:cNvSpPr>
            <a:spLocks noGrp="1"/>
          </p:cNvSpPr>
          <p:nvPr>
            <p:ph idx="1"/>
          </p:nvPr>
        </p:nvSpPr>
        <p:spPr/>
        <p:txBody>
          <a:bodyPr/>
          <a:lstStyle/>
          <a:p>
            <a:r>
              <a:rPr lang="hu-HU" dirty="0" smtClean="0"/>
              <a:t>Van-e egyáltalán?</a:t>
            </a:r>
          </a:p>
          <a:p>
            <a:r>
              <a:rPr lang="hu-HU" dirty="0" smtClean="0"/>
              <a:t>Milyen értelmezései lehetnek?</a:t>
            </a:r>
          </a:p>
          <a:p>
            <a:r>
              <a:rPr lang="hu-HU" dirty="0" smtClean="0"/>
              <a:t>A cél (kinek a célja?) a közjó elérése, biztosítása?</a:t>
            </a:r>
          </a:p>
          <a:p>
            <a:r>
              <a:rPr lang="hu-HU" dirty="0" smtClean="0"/>
              <a:t>Megismerhető-e a közjó?</a:t>
            </a:r>
          </a:p>
          <a:p>
            <a:r>
              <a:rPr lang="hu-HU" dirty="0" smtClean="0"/>
              <a:t>Közjó = a köz akarata?</a:t>
            </a:r>
          </a:p>
          <a:p>
            <a:r>
              <a:rPr lang="hu-HU" dirty="0" smtClean="0"/>
              <a:t>Ez utóbbi a többség akarata vagy az egyéneké?</a:t>
            </a:r>
          </a:p>
          <a:p>
            <a:r>
              <a:rPr lang="hu-HU" dirty="0" smtClean="0"/>
              <a:t>És aki másképp gondolja? …..</a:t>
            </a:r>
            <a:endParaRPr lang="hu-HU" dirty="0"/>
          </a:p>
        </p:txBody>
      </p:sp>
    </p:spTree>
    <p:extLst>
      <p:ext uri="{BB962C8B-B14F-4D97-AF65-F5344CB8AC3E}">
        <p14:creationId xmlns:p14="http://schemas.microsoft.com/office/powerpoint/2010/main" val="2252341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Egyéni és társadalmi döntés - közjó</a:t>
            </a:r>
            <a:endParaRPr lang="hu-HU" sz="3600" dirty="0"/>
          </a:p>
        </p:txBody>
      </p:sp>
      <p:sp>
        <p:nvSpPr>
          <p:cNvPr id="3" name="Tartalom helye 2"/>
          <p:cNvSpPr>
            <a:spLocks noGrp="1"/>
          </p:cNvSpPr>
          <p:nvPr>
            <p:ph idx="1"/>
          </p:nvPr>
        </p:nvSpPr>
        <p:spPr/>
        <p:txBody>
          <a:bodyPr/>
          <a:lstStyle/>
          <a:p>
            <a:r>
              <a:rPr lang="hu-HU" dirty="0" smtClean="0"/>
              <a:t>Van-e egyáltalán?</a:t>
            </a:r>
          </a:p>
          <a:p>
            <a:r>
              <a:rPr lang="hu-HU" dirty="0" smtClean="0"/>
              <a:t>Milyen értelmezései lehetnek?</a:t>
            </a:r>
          </a:p>
          <a:p>
            <a:r>
              <a:rPr lang="hu-HU" dirty="0" smtClean="0"/>
              <a:t>A cél (kinek a célja?) a közjó elérése, biztosítása?</a:t>
            </a:r>
          </a:p>
          <a:p>
            <a:r>
              <a:rPr lang="hu-HU" dirty="0" smtClean="0"/>
              <a:t>Megismerhető-e a közjó?</a:t>
            </a:r>
          </a:p>
          <a:p>
            <a:r>
              <a:rPr lang="hu-HU" dirty="0" smtClean="0"/>
              <a:t>Közjó = a köz akarata?</a:t>
            </a:r>
          </a:p>
          <a:p>
            <a:r>
              <a:rPr lang="hu-HU" dirty="0" smtClean="0"/>
              <a:t>Ez utóbbi a többség akarata vagy az egyéneké?</a:t>
            </a:r>
          </a:p>
          <a:p>
            <a:r>
              <a:rPr lang="hu-HU" dirty="0" smtClean="0"/>
              <a:t>És aki másképp gondolja? …..</a:t>
            </a:r>
            <a:endParaRPr lang="hu-HU" dirty="0"/>
          </a:p>
        </p:txBody>
      </p:sp>
    </p:spTree>
    <p:extLst>
      <p:ext uri="{BB962C8B-B14F-4D97-AF65-F5344CB8AC3E}">
        <p14:creationId xmlns:p14="http://schemas.microsoft.com/office/powerpoint/2010/main" val="2911552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A probléma néhány felvetődése a közgazdaságtanban</a:t>
            </a:r>
            <a:endParaRPr lang="hu-HU" sz="3600" dirty="0"/>
          </a:p>
        </p:txBody>
      </p:sp>
      <p:sp>
        <p:nvSpPr>
          <p:cNvPr id="3" name="Tartalom helye 2"/>
          <p:cNvSpPr>
            <a:spLocks noGrp="1"/>
          </p:cNvSpPr>
          <p:nvPr>
            <p:ph idx="1"/>
          </p:nvPr>
        </p:nvSpPr>
        <p:spPr/>
        <p:txBody>
          <a:bodyPr/>
          <a:lstStyle/>
          <a:p>
            <a:r>
              <a:rPr lang="hu-HU" dirty="0" err="1" smtClean="0"/>
              <a:t>Condorcet</a:t>
            </a:r>
            <a:r>
              <a:rPr lang="hu-HU" dirty="0" smtClean="0"/>
              <a:t> – </a:t>
            </a:r>
            <a:r>
              <a:rPr lang="hu-HU" sz="2800" dirty="0" smtClean="0"/>
              <a:t>XVIII. Század második fele francia matematikus, liberális politikai gondolkodó – </a:t>
            </a:r>
            <a:r>
              <a:rPr lang="hu-HU" sz="2800" i="1" dirty="0" err="1" smtClean="0"/>
              <a:t>Condorcet</a:t>
            </a:r>
            <a:r>
              <a:rPr lang="hu-HU" sz="2800" i="1" dirty="0" smtClean="0"/>
              <a:t> paradoxon</a:t>
            </a:r>
          </a:p>
          <a:p>
            <a:r>
              <a:rPr lang="hu-HU" dirty="0" err="1" smtClean="0"/>
              <a:t>Kenneth</a:t>
            </a:r>
            <a:r>
              <a:rPr lang="hu-HU" dirty="0" smtClean="0"/>
              <a:t> </a:t>
            </a:r>
            <a:r>
              <a:rPr lang="hu-HU" dirty="0" err="1" smtClean="0"/>
              <a:t>Arrow</a:t>
            </a:r>
            <a:r>
              <a:rPr lang="hu-HU" dirty="0" smtClean="0"/>
              <a:t> – </a:t>
            </a:r>
            <a:r>
              <a:rPr lang="hu-HU" sz="2800" dirty="0" smtClean="0"/>
              <a:t>XX.-XXI. század, matematikai közgazdász – </a:t>
            </a:r>
            <a:r>
              <a:rPr lang="hu-HU" sz="2800" i="1" dirty="0" smtClean="0"/>
              <a:t>lehetetlenségi tétel</a:t>
            </a:r>
            <a:endParaRPr lang="hu-HU" i="1" dirty="0" smtClean="0"/>
          </a:p>
          <a:p>
            <a:r>
              <a:rPr lang="hu-HU" dirty="0" smtClean="0"/>
              <a:t>James </a:t>
            </a:r>
            <a:r>
              <a:rPr lang="hu-HU" dirty="0" err="1" smtClean="0"/>
              <a:t>Buchanan</a:t>
            </a:r>
            <a:r>
              <a:rPr lang="hu-HU" dirty="0" smtClean="0"/>
              <a:t> –</a:t>
            </a:r>
            <a:r>
              <a:rPr lang="hu-HU" sz="2800" dirty="0" smtClean="0"/>
              <a:t> XX.-XXI. század, </a:t>
            </a:r>
            <a:r>
              <a:rPr lang="hu-HU" sz="2800" dirty="0" err="1" smtClean="0"/>
              <a:t>libertariánus</a:t>
            </a:r>
            <a:r>
              <a:rPr lang="hu-HU" sz="2800" dirty="0" smtClean="0"/>
              <a:t> közgazdász, a </a:t>
            </a:r>
            <a:r>
              <a:rPr lang="hu-HU" sz="2800" i="1" dirty="0" err="1" smtClean="0"/>
              <a:t>public</a:t>
            </a:r>
            <a:r>
              <a:rPr lang="hu-HU" sz="2800" i="1" dirty="0" smtClean="0"/>
              <a:t> </a:t>
            </a:r>
            <a:r>
              <a:rPr lang="hu-HU" sz="2800" i="1" dirty="0" err="1" smtClean="0"/>
              <a:t>choice</a:t>
            </a:r>
            <a:r>
              <a:rPr lang="hu-HU" sz="2800" i="1" dirty="0" smtClean="0"/>
              <a:t> elmélet </a:t>
            </a:r>
            <a:r>
              <a:rPr lang="hu-HU" sz="2800" dirty="0" smtClean="0"/>
              <a:t>egyik megalapítója</a:t>
            </a:r>
            <a:endParaRPr lang="hu-HU" sz="2800" dirty="0"/>
          </a:p>
        </p:txBody>
      </p:sp>
    </p:spTree>
    <p:extLst>
      <p:ext uri="{BB962C8B-B14F-4D97-AF65-F5344CB8AC3E}">
        <p14:creationId xmlns:p14="http://schemas.microsoft.com/office/powerpoint/2010/main" val="258111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792088"/>
          </a:xfrm>
        </p:spPr>
        <p:txBody>
          <a:bodyPr/>
          <a:lstStyle/>
          <a:p>
            <a:r>
              <a:rPr lang="hu-HU" sz="3600" dirty="0" smtClean="0"/>
              <a:t>Mik az állam funkciói?</a:t>
            </a:r>
            <a:endParaRPr lang="hu-HU" sz="3600" dirty="0"/>
          </a:p>
        </p:txBody>
      </p:sp>
      <p:sp>
        <p:nvSpPr>
          <p:cNvPr id="3" name="Tartalom helye 2"/>
          <p:cNvSpPr>
            <a:spLocks noGrp="1"/>
          </p:cNvSpPr>
          <p:nvPr>
            <p:ph idx="1"/>
          </p:nvPr>
        </p:nvSpPr>
        <p:spPr>
          <a:xfrm>
            <a:off x="457200" y="764704"/>
            <a:ext cx="8507288" cy="5361459"/>
          </a:xfrm>
        </p:spPr>
        <p:txBody>
          <a:bodyPr/>
          <a:lstStyle/>
          <a:p>
            <a:pPr lvl="0"/>
            <a:r>
              <a:rPr lang="hu-HU" sz="2800" dirty="0" smtClean="0"/>
              <a:t>Vannak-e alapvető és kiegészítő funkciói az államnak?</a:t>
            </a:r>
          </a:p>
          <a:p>
            <a:pPr lvl="0"/>
            <a:r>
              <a:rPr lang="hu-HU" sz="2800" dirty="0" smtClean="0"/>
              <a:t>Melyek az állam alapvető funkciói?</a:t>
            </a:r>
          </a:p>
          <a:p>
            <a:pPr lvl="0"/>
            <a:r>
              <a:rPr lang="hu-HU" sz="2800" dirty="0" smtClean="0"/>
              <a:t>Mekkora részt igényel központosítani </a:t>
            </a:r>
            <a:r>
              <a:rPr lang="hu-HU" sz="2800" smtClean="0"/>
              <a:t>ezek finanszírozását </a:t>
            </a:r>
            <a:r>
              <a:rPr lang="hu-HU" sz="2800" dirty="0" smtClean="0"/>
              <a:t>az előállított összjövedelemből?  </a:t>
            </a:r>
            <a:endParaRPr lang="hu-HU" sz="2800" dirty="0"/>
          </a:p>
        </p:txBody>
      </p:sp>
    </p:spTree>
    <p:extLst>
      <p:ext uri="{BB962C8B-B14F-4D97-AF65-F5344CB8AC3E}">
        <p14:creationId xmlns:p14="http://schemas.microsoft.com/office/powerpoint/2010/main" val="829982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Az állam alapfunkciói</a:t>
            </a:r>
            <a:endParaRPr lang="hu-HU" sz="3600" dirty="0"/>
          </a:p>
        </p:txBody>
      </p:sp>
      <p:sp>
        <p:nvSpPr>
          <p:cNvPr id="3" name="Tartalom helye 2"/>
          <p:cNvSpPr>
            <a:spLocks noGrp="1"/>
          </p:cNvSpPr>
          <p:nvPr>
            <p:ph idx="1"/>
          </p:nvPr>
        </p:nvSpPr>
        <p:spPr>
          <a:xfrm>
            <a:off x="395536" y="1556792"/>
            <a:ext cx="8517632" cy="4525963"/>
          </a:xfrm>
        </p:spPr>
        <p:txBody>
          <a:bodyPr/>
          <a:lstStyle/>
          <a:p>
            <a:r>
              <a:rPr lang="hu-HU" i="1" dirty="0" smtClean="0"/>
              <a:t>Adam Smith</a:t>
            </a:r>
            <a:r>
              <a:rPr lang="hu-HU" dirty="0" smtClean="0"/>
              <a:t> – Nemzetek gazdagsága 1776</a:t>
            </a:r>
          </a:p>
          <a:p>
            <a:pPr marL="0" indent="0">
              <a:buNone/>
            </a:pPr>
            <a:r>
              <a:rPr lang="hu-HU" sz="2800" dirty="0"/>
              <a:t> </a:t>
            </a:r>
            <a:r>
              <a:rPr lang="hu-HU" sz="2800" dirty="0" smtClean="0"/>
              <a:t>  - alapvetően 3 ilyen funkció van:</a:t>
            </a:r>
          </a:p>
          <a:p>
            <a:pPr marL="0" indent="0">
              <a:buNone/>
            </a:pPr>
            <a:r>
              <a:rPr lang="hu-HU" sz="2800" dirty="0"/>
              <a:t> </a:t>
            </a:r>
            <a:r>
              <a:rPr lang="hu-HU" sz="2800" dirty="0" smtClean="0"/>
              <a:t>     </a:t>
            </a:r>
            <a:r>
              <a:rPr lang="hu-HU" sz="2400" dirty="0" smtClean="0"/>
              <a:t>- a társadalom megvédése az erőszaktól </a:t>
            </a:r>
          </a:p>
          <a:p>
            <a:pPr marL="0" indent="0">
              <a:buNone/>
            </a:pPr>
            <a:r>
              <a:rPr lang="hu-HU" sz="2800" dirty="0"/>
              <a:t> </a:t>
            </a:r>
            <a:r>
              <a:rPr lang="hu-HU" sz="2800" dirty="0" smtClean="0"/>
              <a:t>     </a:t>
            </a:r>
            <a:r>
              <a:rPr lang="hu-HU" sz="2400" dirty="0" smtClean="0"/>
              <a:t>- társadalom tagjainak védelme az igazságtalansággal </a:t>
            </a:r>
          </a:p>
          <a:p>
            <a:pPr marL="0" indent="0">
              <a:buNone/>
            </a:pPr>
            <a:r>
              <a:rPr lang="hu-HU" sz="2400" dirty="0"/>
              <a:t> </a:t>
            </a:r>
            <a:r>
              <a:rPr lang="hu-HU" sz="2400" dirty="0" smtClean="0"/>
              <a:t>       és az elnyomással szemben</a:t>
            </a:r>
          </a:p>
          <a:p>
            <a:pPr marL="0" indent="0">
              <a:buNone/>
            </a:pPr>
            <a:r>
              <a:rPr lang="hu-HU" sz="2400" dirty="0"/>
              <a:t> </a:t>
            </a:r>
            <a:r>
              <a:rPr lang="hu-HU" sz="2400" dirty="0" smtClean="0"/>
              <a:t>     - olyan közintézmények felállítása/fenntartása, melyek </a:t>
            </a:r>
          </a:p>
          <a:p>
            <a:pPr marL="0" indent="0">
              <a:buNone/>
            </a:pPr>
            <a:r>
              <a:rPr lang="hu-HU" sz="2400" dirty="0"/>
              <a:t> </a:t>
            </a:r>
            <a:r>
              <a:rPr lang="hu-HU" sz="2400" dirty="0" smtClean="0"/>
              <a:t>       előnyösek a társadalom számára, de olyan természetűek, hogy </a:t>
            </a:r>
          </a:p>
          <a:p>
            <a:pPr marL="0" indent="0">
              <a:buNone/>
            </a:pPr>
            <a:r>
              <a:rPr lang="hu-HU" sz="2400" dirty="0"/>
              <a:t> </a:t>
            </a:r>
            <a:r>
              <a:rPr lang="hu-HU" sz="2400" dirty="0" smtClean="0"/>
              <a:t>       a belőlük származó haszon egyetlen személy vagy csoport  </a:t>
            </a:r>
          </a:p>
          <a:p>
            <a:pPr marL="0" indent="0">
              <a:buNone/>
            </a:pPr>
            <a:r>
              <a:rPr lang="hu-HU" sz="2400" dirty="0"/>
              <a:t> </a:t>
            </a:r>
            <a:r>
              <a:rPr lang="hu-HU" sz="2400" dirty="0" smtClean="0"/>
              <a:t>       számára sem eredményezné a ráfordítások megtérülését </a:t>
            </a:r>
            <a:endParaRPr lang="hu-HU" sz="2400" dirty="0"/>
          </a:p>
        </p:txBody>
      </p:sp>
    </p:spTree>
    <p:extLst>
      <p:ext uri="{BB962C8B-B14F-4D97-AF65-F5344CB8AC3E}">
        <p14:creationId xmlns:p14="http://schemas.microsoft.com/office/powerpoint/2010/main" val="4248263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9392"/>
            <a:ext cx="8229600" cy="1008112"/>
          </a:xfrm>
        </p:spPr>
        <p:txBody>
          <a:bodyPr/>
          <a:lstStyle/>
          <a:p>
            <a:r>
              <a:rPr lang="hu-HU" sz="3600" dirty="0" smtClean="0"/>
              <a:t>Az alapfunkciók</a:t>
            </a:r>
            <a:endParaRPr lang="hu-HU" sz="3600" dirty="0"/>
          </a:p>
        </p:txBody>
      </p:sp>
      <p:sp>
        <p:nvSpPr>
          <p:cNvPr id="3" name="Tartalom helye 2"/>
          <p:cNvSpPr>
            <a:spLocks noGrp="1"/>
          </p:cNvSpPr>
          <p:nvPr>
            <p:ph idx="1"/>
          </p:nvPr>
        </p:nvSpPr>
        <p:spPr>
          <a:xfrm>
            <a:off x="467544" y="980728"/>
            <a:ext cx="8229600" cy="5145435"/>
          </a:xfrm>
        </p:spPr>
        <p:txBody>
          <a:bodyPr/>
          <a:lstStyle/>
          <a:p>
            <a:r>
              <a:rPr lang="hu-HU" dirty="0" smtClean="0"/>
              <a:t>Mai szerzők: </a:t>
            </a:r>
            <a:r>
              <a:rPr lang="hu-HU" sz="2800" dirty="0" err="1"/>
              <a:t>Knack</a:t>
            </a:r>
            <a:r>
              <a:rPr lang="hu-HU" sz="2800" dirty="0"/>
              <a:t>, S. – </a:t>
            </a:r>
            <a:r>
              <a:rPr lang="hu-HU" sz="2800" dirty="0" err="1"/>
              <a:t>Keefer</a:t>
            </a:r>
            <a:r>
              <a:rPr lang="hu-HU" sz="2800" dirty="0"/>
              <a:t>, P. (1995) és (1997), </a:t>
            </a:r>
            <a:r>
              <a:rPr lang="hu-HU" sz="2800" dirty="0" err="1"/>
              <a:t>North</a:t>
            </a:r>
            <a:r>
              <a:rPr lang="hu-HU" sz="2800" dirty="0"/>
              <a:t>, D. (1990), Bauer, P. T. (1972</a:t>
            </a:r>
            <a:r>
              <a:rPr lang="hu-HU" sz="2800" dirty="0" smtClean="0"/>
              <a:t>)</a:t>
            </a:r>
          </a:p>
          <a:p>
            <a:pPr marL="0" indent="0">
              <a:buNone/>
            </a:pPr>
            <a:r>
              <a:rPr lang="hu-HU" dirty="0"/>
              <a:t> </a:t>
            </a:r>
            <a:r>
              <a:rPr lang="hu-HU" dirty="0" smtClean="0"/>
              <a:t> - az állam </a:t>
            </a:r>
            <a:r>
              <a:rPr lang="hu-HU" i="1" dirty="0" smtClean="0"/>
              <a:t>védelmi funkciói </a:t>
            </a:r>
            <a:r>
              <a:rPr lang="hu-HU" sz="2400" dirty="0" smtClean="0"/>
              <a:t>(</a:t>
            </a:r>
            <a:r>
              <a:rPr lang="hu-HU" sz="2400" dirty="0"/>
              <a:t>a </a:t>
            </a:r>
            <a:r>
              <a:rPr lang="hu-HU" sz="2400" i="1" dirty="0"/>
              <a:t>tulajdon jogok </a:t>
            </a:r>
            <a:r>
              <a:rPr lang="hu-HU" sz="2400" i="1" dirty="0" smtClean="0"/>
              <a:t>védelme</a:t>
            </a:r>
            <a:r>
              <a:rPr lang="hu-HU" sz="2400" dirty="0" smtClean="0"/>
              <a:t>, </a:t>
            </a:r>
            <a:r>
              <a:rPr lang="hu-HU" sz="2400" dirty="0"/>
              <a:t>a </a:t>
            </a:r>
            <a:r>
              <a:rPr lang="hu-HU" sz="2400" i="1" dirty="0"/>
              <a:t>szerződések </a:t>
            </a:r>
            <a:r>
              <a:rPr lang="hu-HU" sz="2400" i="1" dirty="0" smtClean="0"/>
              <a:t>betartatása</a:t>
            </a:r>
            <a:r>
              <a:rPr lang="hu-HU" sz="2400" dirty="0" smtClean="0"/>
              <a:t> </a:t>
            </a:r>
            <a:r>
              <a:rPr lang="hu-HU" sz="2400" dirty="0"/>
              <a:t>és egy olyan </a:t>
            </a:r>
            <a:r>
              <a:rPr lang="hu-HU" sz="2400" i="1" dirty="0"/>
              <a:t>bírói rendszer</a:t>
            </a:r>
            <a:r>
              <a:rPr lang="hu-HU" sz="2400" dirty="0"/>
              <a:t>nek a </a:t>
            </a:r>
            <a:r>
              <a:rPr lang="hu-HU" sz="2400" dirty="0" smtClean="0"/>
              <a:t>működése, </a:t>
            </a:r>
            <a:r>
              <a:rPr lang="hu-HU" sz="2400" dirty="0"/>
              <a:t>mely kész elhárítani a piaci cselekedetek zavartalan működésének útjában álló </a:t>
            </a:r>
            <a:r>
              <a:rPr lang="hu-HU" sz="2400" dirty="0" smtClean="0"/>
              <a:t>vitákat)</a:t>
            </a:r>
          </a:p>
          <a:p>
            <a:pPr marL="0" indent="0">
              <a:buNone/>
            </a:pPr>
            <a:r>
              <a:rPr lang="hu-HU" sz="2400" dirty="0"/>
              <a:t> </a:t>
            </a:r>
            <a:r>
              <a:rPr lang="hu-HU" sz="2400" dirty="0" smtClean="0"/>
              <a:t> </a:t>
            </a:r>
            <a:r>
              <a:rPr lang="hu-HU" dirty="0" smtClean="0"/>
              <a:t> - </a:t>
            </a:r>
            <a:r>
              <a:rPr lang="hu-HU" sz="2400" dirty="0"/>
              <a:t>Hasonlóképpen megkönnyíti a piaci cselekedeteket és üzleti terveket egy </a:t>
            </a:r>
            <a:r>
              <a:rPr lang="hu-HU" sz="2400" i="1" dirty="0"/>
              <a:t>stabil </a:t>
            </a:r>
            <a:r>
              <a:rPr lang="hu-HU" i="1" dirty="0"/>
              <a:t>monetáris rendszer</a:t>
            </a:r>
            <a:r>
              <a:rPr lang="hu-HU" sz="2400" dirty="0" smtClean="0"/>
              <a:t>.</a:t>
            </a:r>
          </a:p>
          <a:p>
            <a:pPr marL="0" indent="0">
              <a:buNone/>
            </a:pPr>
            <a:r>
              <a:rPr lang="hu-HU" sz="2400" dirty="0"/>
              <a:t> </a:t>
            </a:r>
            <a:r>
              <a:rPr lang="hu-HU" sz="2400" dirty="0" smtClean="0"/>
              <a:t> - </a:t>
            </a:r>
            <a:r>
              <a:rPr lang="hu-HU" sz="2400" dirty="0"/>
              <a:t>bizonyos </a:t>
            </a:r>
            <a:r>
              <a:rPr lang="hu-HU" i="1" dirty="0"/>
              <a:t>közjószágok</a:t>
            </a:r>
            <a:r>
              <a:rPr lang="hu-HU" sz="2400" dirty="0"/>
              <a:t> </a:t>
            </a:r>
            <a:r>
              <a:rPr lang="hu-HU" sz="2400" dirty="0" smtClean="0"/>
              <a:t>biztosítása (utak, nemzetvédelem, közrend, közigazgatás)</a:t>
            </a:r>
          </a:p>
          <a:p>
            <a:pPr marL="0" indent="0">
              <a:buNone/>
            </a:pPr>
            <a:r>
              <a:rPr lang="hu-HU" sz="2400" dirty="0"/>
              <a:t> </a:t>
            </a:r>
            <a:r>
              <a:rPr lang="hu-HU" sz="2400" dirty="0" smtClean="0"/>
              <a:t> - ide számíthatjuk még az </a:t>
            </a:r>
            <a:r>
              <a:rPr lang="hu-HU" sz="2400" i="1" dirty="0" smtClean="0"/>
              <a:t>oktatás</a:t>
            </a:r>
            <a:r>
              <a:rPr lang="hu-HU" sz="2400" dirty="0" smtClean="0"/>
              <a:t>t is (nem közjószág!!!)</a:t>
            </a:r>
            <a:endParaRPr lang="hu-HU" sz="2400" dirty="0"/>
          </a:p>
        </p:txBody>
      </p:sp>
    </p:spTree>
    <p:extLst>
      <p:ext uri="{BB962C8B-B14F-4D97-AF65-F5344CB8AC3E}">
        <p14:creationId xmlns:p14="http://schemas.microsoft.com/office/powerpoint/2010/main" val="2481803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Mennyi jövedelem szükséges az alapfunkciókhoz?</a:t>
            </a:r>
            <a:endParaRPr lang="hu-HU" sz="3600" dirty="0"/>
          </a:p>
        </p:txBody>
      </p:sp>
      <p:sp>
        <p:nvSpPr>
          <p:cNvPr id="3" name="Tartalom helye 2"/>
          <p:cNvSpPr>
            <a:spLocks noGrp="1"/>
          </p:cNvSpPr>
          <p:nvPr>
            <p:ph idx="1"/>
          </p:nvPr>
        </p:nvSpPr>
        <p:spPr/>
        <p:txBody>
          <a:bodyPr/>
          <a:lstStyle/>
          <a:p>
            <a:r>
              <a:rPr lang="hu-HU" sz="2800" dirty="0" err="1"/>
              <a:t>Gwartney</a:t>
            </a:r>
            <a:r>
              <a:rPr lang="hu-HU" sz="2800" dirty="0"/>
              <a:t>, J.G. - </a:t>
            </a:r>
            <a:r>
              <a:rPr lang="hu-HU" sz="2800" dirty="0" err="1"/>
              <a:t>Lawson</a:t>
            </a:r>
            <a:r>
              <a:rPr lang="hu-HU" sz="2800" dirty="0"/>
              <a:t>, R. A. – </a:t>
            </a:r>
            <a:r>
              <a:rPr lang="hu-HU" sz="2800" dirty="0" err="1"/>
              <a:t>Holcombe</a:t>
            </a:r>
            <a:r>
              <a:rPr lang="hu-HU" sz="2800" dirty="0"/>
              <a:t>, R. G. (1998a</a:t>
            </a:r>
            <a:r>
              <a:rPr lang="hu-HU" sz="2800" dirty="0" smtClean="0"/>
              <a:t>)</a:t>
            </a:r>
            <a:r>
              <a:rPr lang="hu-HU" dirty="0" smtClean="0"/>
              <a:t>: </a:t>
            </a:r>
          </a:p>
          <a:p>
            <a:pPr marL="0" indent="0">
              <a:buNone/>
            </a:pPr>
            <a:r>
              <a:rPr lang="hu-HU" i="1" dirty="0"/>
              <a:t> </a:t>
            </a:r>
            <a:r>
              <a:rPr lang="hu-HU" i="1" dirty="0" smtClean="0"/>
              <a:t>   Az alapfunkciók biztosításához szükséges </a:t>
            </a:r>
          </a:p>
          <a:p>
            <a:pPr marL="0" indent="0">
              <a:buNone/>
            </a:pPr>
            <a:r>
              <a:rPr lang="hu-HU" i="1" dirty="0"/>
              <a:t> </a:t>
            </a:r>
            <a:r>
              <a:rPr lang="hu-HU" i="1" dirty="0" smtClean="0"/>
              <a:t>   kiadások nem haladják meg a </a:t>
            </a:r>
            <a:r>
              <a:rPr lang="hu-HU" b="1" i="1" dirty="0" smtClean="0"/>
              <a:t>GDP 15%-</a:t>
            </a:r>
            <a:r>
              <a:rPr lang="hu-HU" i="1" dirty="0" smtClean="0"/>
              <a:t>át!</a:t>
            </a:r>
          </a:p>
          <a:p>
            <a:r>
              <a:rPr lang="hu-HU" sz="2800" dirty="0" err="1" smtClean="0"/>
              <a:t>Heitger</a:t>
            </a:r>
            <a:r>
              <a:rPr lang="hu-HU" sz="2800" dirty="0" smtClean="0"/>
              <a:t>, B. (2001): az előzővel megegyező eredményre jut</a:t>
            </a:r>
            <a:endParaRPr lang="hu-HU" sz="2800" dirty="0"/>
          </a:p>
        </p:txBody>
      </p:sp>
    </p:spTree>
    <p:extLst>
      <p:ext uri="{BB962C8B-B14F-4D97-AF65-F5344CB8AC3E}">
        <p14:creationId xmlns:p14="http://schemas.microsoft.com/office/powerpoint/2010/main" val="4138191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2800" dirty="0"/>
              <a:t>Az állam alapfunkcióira¹ fordított állami kiadások GDP-hez viszonyított aránya az OECD országokban, 1995</a:t>
            </a:r>
          </a:p>
        </p:txBody>
      </p:sp>
      <p:sp>
        <p:nvSpPr>
          <p:cNvPr id="3" name="Tartalom helye 2"/>
          <p:cNvSpPr>
            <a:spLocks noGrp="1"/>
          </p:cNvSpPr>
          <p:nvPr>
            <p:ph idx="1"/>
          </p:nvPr>
        </p:nvSpPr>
        <p:spPr>
          <a:xfrm>
            <a:off x="395536" y="1646460"/>
            <a:ext cx="8229600" cy="4525963"/>
          </a:xfrm>
        </p:spPr>
        <p:txBody>
          <a:bodyPr/>
          <a:lstStyle/>
          <a:p>
            <a:pPr marL="0" indent="0">
              <a:buNone/>
            </a:pPr>
            <a:r>
              <a:rPr lang="hu-HU" sz="2400" dirty="0"/>
              <a:t>alapfunkciókra irányuló állami kiadások a GDP </a:t>
            </a:r>
            <a:r>
              <a:rPr lang="hu-HU" sz="2400" dirty="0" smtClean="0"/>
              <a:t>százalékában</a:t>
            </a:r>
          </a:p>
          <a:p>
            <a:pPr marL="0" indent="0">
              <a:buNone/>
            </a:pPr>
            <a:endParaRPr lang="hu-HU" sz="2400" dirty="0" smtClean="0"/>
          </a:p>
          <a:p>
            <a:pPr marL="0" indent="0">
              <a:buNone/>
            </a:pPr>
            <a:endParaRPr lang="hu-HU" sz="2400" dirty="0"/>
          </a:p>
          <a:p>
            <a:pPr marL="0" indent="0">
              <a:buNone/>
            </a:pPr>
            <a:endParaRPr lang="hu-HU" sz="2400" dirty="0" smtClean="0"/>
          </a:p>
          <a:p>
            <a:pPr marL="0" indent="0">
              <a:buNone/>
            </a:pPr>
            <a:endParaRPr lang="hu-HU" sz="2400" dirty="0"/>
          </a:p>
          <a:p>
            <a:pPr marL="0" indent="0">
              <a:buNone/>
            </a:pPr>
            <a:r>
              <a:rPr lang="hu-HU" sz="1800" dirty="0" smtClean="0"/>
              <a:t>   AUS            </a:t>
            </a:r>
            <a:r>
              <a:rPr lang="hu-HU" sz="1800" dirty="0"/>
              <a:t>CAN           DEN             GER            ITA              SWE              UK              USA² </a:t>
            </a:r>
            <a:endParaRPr lang="hu-HU" sz="1800" dirty="0" smtClean="0"/>
          </a:p>
          <a:p>
            <a:pPr marL="0" indent="0">
              <a:buNone/>
            </a:pPr>
            <a:r>
              <a:rPr lang="hu-HU" sz="1800" dirty="0"/>
              <a:t>¹ Az alapfunkciókra fordított kiadások megegyeznek a közrendre és közbiztonságra, a nemzetvédelemre az oktatásra és a szállításra és hírközlésre fordított állami kiadásokkal. (A jegybank rendszerre fordított kiadások, a közegészségügyre és a környezet védelemre fordított kiadások az országok többségére nézve nem álltak rendelkezésre, de ezek nagysága sem haladja meg az 1-2%-os szintet. </a:t>
            </a:r>
          </a:p>
          <a:p>
            <a:pPr marL="0" indent="0">
              <a:buNone/>
            </a:pPr>
            <a:r>
              <a:rPr lang="hu-HU" sz="1800" dirty="0"/>
              <a:t>² 1992</a:t>
            </a:r>
          </a:p>
          <a:p>
            <a:pPr marL="0" indent="0">
              <a:buNone/>
            </a:pPr>
            <a:endParaRPr lang="hu-HU" sz="2400" dirty="0" smtClean="0"/>
          </a:p>
          <a:p>
            <a:pPr marL="0" indent="0">
              <a:buNone/>
            </a:pPr>
            <a:endParaRPr lang="hu-HU" sz="2400" dirty="0"/>
          </a:p>
        </p:txBody>
      </p:sp>
      <p:pic>
        <p:nvPicPr>
          <p:cNvPr id="5" name="Kép 4"/>
          <p:cNvPicPr/>
          <p:nvPr/>
        </p:nvPicPr>
        <p:blipFill>
          <a:blip r:embed="rId2">
            <a:extLst>
              <a:ext uri="{28A0092B-C50C-407E-A947-70E740481C1C}">
                <a14:useLocalDpi xmlns:a14="http://schemas.microsoft.com/office/drawing/2010/main" val="0"/>
              </a:ext>
            </a:extLst>
          </a:blip>
          <a:srcRect/>
          <a:stretch>
            <a:fillRect/>
          </a:stretch>
        </p:blipFill>
        <p:spPr bwMode="auto">
          <a:xfrm>
            <a:off x="0" y="2037234"/>
            <a:ext cx="8460432" cy="1872208"/>
          </a:xfrm>
          <a:prstGeom prst="rect">
            <a:avLst/>
          </a:prstGeom>
          <a:noFill/>
          <a:ln>
            <a:noFill/>
          </a:ln>
        </p:spPr>
      </p:pic>
    </p:spTree>
    <p:extLst>
      <p:ext uri="{BB962C8B-B14F-4D97-AF65-F5344CB8AC3E}">
        <p14:creationId xmlns:p14="http://schemas.microsoft.com/office/powerpoint/2010/main" val="452212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Zh-hoz keress rá: </a:t>
            </a:r>
            <a:endParaRPr lang="hu-HU" sz="3600" dirty="0"/>
          </a:p>
        </p:txBody>
      </p:sp>
      <p:sp>
        <p:nvSpPr>
          <p:cNvPr id="3" name="Tartalom helye 2"/>
          <p:cNvSpPr>
            <a:spLocks noGrp="1"/>
          </p:cNvSpPr>
          <p:nvPr>
            <p:ph idx="1"/>
          </p:nvPr>
        </p:nvSpPr>
        <p:spPr>
          <a:xfrm>
            <a:off x="457200" y="1340768"/>
            <a:ext cx="8579296" cy="4785395"/>
          </a:xfrm>
        </p:spPr>
        <p:txBody>
          <a:bodyPr/>
          <a:lstStyle/>
          <a:p>
            <a:r>
              <a:rPr lang="hu-HU" dirty="0" smtClean="0"/>
              <a:t>Kapitalizmus, ipari társadalom, demokratikus trs.</a:t>
            </a:r>
          </a:p>
          <a:p>
            <a:pPr marL="0" indent="0">
              <a:buNone/>
            </a:pPr>
            <a:r>
              <a:rPr lang="hu-HU" dirty="0" smtClean="0"/>
              <a:t>Szabadversenyes kapitalizmus, modern vegyes gazdaság, koordináció, piaci koordináció, bürokratikus koordináció, tulajdon és funkció, piac által vezérelt gazdaság, állam által vezérelt gazdaság, neokorporatív gazdaság és típusai, korai iparosítás, kései iparosítás, Wagner törvény, Baumol hatás,</a:t>
            </a:r>
            <a:endParaRPr lang="hu-HU" dirty="0"/>
          </a:p>
        </p:txBody>
      </p:sp>
    </p:spTree>
    <p:extLst>
      <p:ext uri="{BB962C8B-B14F-4D97-AF65-F5344CB8AC3E}">
        <p14:creationId xmlns:p14="http://schemas.microsoft.com/office/powerpoint/2010/main" val="1272078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648072"/>
          </a:xfrm>
        </p:spPr>
        <p:txBody>
          <a:bodyPr/>
          <a:lstStyle/>
          <a:p>
            <a:r>
              <a:rPr lang="hu-HU" dirty="0" smtClean="0"/>
              <a:t>Ehhez képest…</a:t>
            </a:r>
            <a:endParaRPr lang="hu-HU" dirty="0"/>
          </a:p>
        </p:txBody>
      </p:sp>
      <p:pic>
        <p:nvPicPr>
          <p:cNvPr id="4" name="Tartalom helye 3"/>
          <p:cNvPicPr>
            <a:picLocks noGrp="1"/>
          </p:cNvPicPr>
          <p:nvPr>
            <p:ph idx="1"/>
          </p:nvPr>
        </p:nvPicPr>
        <p:blipFill>
          <a:blip r:embed="rId2"/>
          <a:stretch>
            <a:fillRect/>
          </a:stretch>
        </p:blipFill>
        <p:spPr>
          <a:xfrm>
            <a:off x="611560" y="1052736"/>
            <a:ext cx="7992888" cy="4670738"/>
          </a:xfrm>
          <a:prstGeom prst="rect">
            <a:avLst/>
          </a:prstGeom>
        </p:spPr>
      </p:pic>
    </p:spTree>
    <p:extLst>
      <p:ext uri="{BB962C8B-B14F-4D97-AF65-F5344CB8AC3E}">
        <p14:creationId xmlns:p14="http://schemas.microsoft.com/office/powerpoint/2010/main" val="271404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lstStyle/>
          <a:p>
            <a:r>
              <a:rPr lang="hu-HU" sz="3600" dirty="0"/>
              <a:t>Közkiadások aránya a GDP %-ában</a:t>
            </a:r>
          </a:p>
        </p:txBody>
      </p:sp>
      <p:sp>
        <p:nvSpPr>
          <p:cNvPr id="3" name="Tartalom helye 2"/>
          <p:cNvSpPr>
            <a:spLocks noGrp="1"/>
          </p:cNvSpPr>
          <p:nvPr>
            <p:ph idx="1"/>
          </p:nvPr>
        </p:nvSpPr>
        <p:spPr/>
        <p:txBody>
          <a:bodyPr/>
          <a:lstStyle/>
          <a:p>
            <a:endParaRPr lang="hu-HU"/>
          </a:p>
        </p:txBody>
      </p:sp>
      <p:pic>
        <p:nvPicPr>
          <p:cNvPr id="4" name="Kép 3"/>
          <p:cNvPicPr/>
          <p:nvPr/>
        </p:nvPicPr>
        <p:blipFill>
          <a:blip r:embed="rId2"/>
          <a:stretch>
            <a:fillRect/>
          </a:stretch>
        </p:blipFill>
        <p:spPr>
          <a:xfrm>
            <a:off x="755576" y="1340768"/>
            <a:ext cx="7488832" cy="4297169"/>
          </a:xfrm>
          <a:prstGeom prst="rect">
            <a:avLst/>
          </a:prstGeom>
        </p:spPr>
      </p:pic>
    </p:spTree>
    <p:extLst>
      <p:ext uri="{BB962C8B-B14F-4D97-AF65-F5344CB8AC3E}">
        <p14:creationId xmlns:p14="http://schemas.microsoft.com/office/powerpoint/2010/main" val="2535255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lstStyle/>
          <a:p>
            <a:r>
              <a:rPr lang="hu-HU" sz="3600" dirty="0"/>
              <a:t>Az állami kiadások súlya és a gazdaság növekedési üteme</a:t>
            </a:r>
          </a:p>
        </p:txBody>
      </p:sp>
      <p:sp>
        <p:nvSpPr>
          <p:cNvPr id="3" name="Tartalom helye 2"/>
          <p:cNvSpPr>
            <a:spLocks noGrp="1"/>
          </p:cNvSpPr>
          <p:nvPr>
            <p:ph idx="1"/>
          </p:nvPr>
        </p:nvSpPr>
        <p:spPr>
          <a:xfrm>
            <a:off x="457200" y="1600201"/>
            <a:ext cx="8229600" cy="3989040"/>
          </a:xfrm>
        </p:spPr>
        <p:txBody>
          <a:bodyPr/>
          <a:lstStyle/>
          <a:p>
            <a:pPr marL="0" indent="0">
              <a:buNone/>
            </a:pPr>
            <a:r>
              <a:rPr lang="hu-HU" sz="2400" b="1" dirty="0" smtClean="0"/>
              <a:t>Növekedési ütem</a:t>
            </a:r>
            <a:endParaRPr lang="hu-HU" sz="2400" dirty="0"/>
          </a:p>
          <a:p>
            <a:pPr marL="0" indent="0">
              <a:buNone/>
            </a:pPr>
            <a:endParaRPr lang="hu-HU" sz="2400" dirty="0"/>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növekedési ütem</a:t>
            </a:r>
            <a:endParaRPr kumimoji="0" lang="hu-HU" altLang="hu-HU"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4" name="Picture 1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605391"/>
            <a:ext cx="7128792" cy="20288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827584" y="4725144"/>
            <a:ext cx="73976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altLang="hu-H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az állami kiadások részaránya a GDP-n belül</a:t>
            </a:r>
            <a:endParaRPr kumimoji="0" lang="hu-HU" altLang="hu-H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églalap 7"/>
          <p:cNvSpPr/>
          <p:nvPr/>
        </p:nvSpPr>
        <p:spPr>
          <a:xfrm>
            <a:off x="539552" y="5301208"/>
            <a:ext cx="4572000" cy="646331"/>
          </a:xfrm>
          <a:prstGeom prst="rect">
            <a:avLst/>
          </a:prstGeom>
        </p:spPr>
        <p:txBody>
          <a:bodyPr>
            <a:spAutoFit/>
          </a:bodyPr>
          <a:lstStyle/>
          <a:p>
            <a:r>
              <a:rPr lang="hu-HU" dirty="0" err="1"/>
              <a:t>Gwartney</a:t>
            </a:r>
            <a:r>
              <a:rPr lang="hu-HU" dirty="0"/>
              <a:t>, J.G. - </a:t>
            </a:r>
            <a:r>
              <a:rPr lang="hu-HU" dirty="0" err="1"/>
              <a:t>Lawson</a:t>
            </a:r>
            <a:r>
              <a:rPr lang="hu-HU" dirty="0"/>
              <a:t>, R. A. – </a:t>
            </a:r>
            <a:r>
              <a:rPr lang="hu-HU" dirty="0" err="1"/>
              <a:t>Holcombe</a:t>
            </a:r>
            <a:r>
              <a:rPr lang="hu-HU" dirty="0"/>
              <a:t>, R. G. (</a:t>
            </a:r>
            <a:r>
              <a:rPr lang="hu-HU" dirty="0" smtClean="0"/>
              <a:t>1998)</a:t>
            </a:r>
            <a:endParaRPr lang="hu-HU" dirty="0"/>
          </a:p>
        </p:txBody>
      </p:sp>
    </p:spTree>
    <p:extLst>
      <p:ext uri="{BB962C8B-B14F-4D97-AF65-F5344CB8AC3E}">
        <p14:creationId xmlns:p14="http://schemas.microsoft.com/office/powerpoint/2010/main" val="916028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lvl="0"/>
            <a:r>
              <a:rPr lang="hu-HU" altLang="hu-HU" sz="2800" dirty="0">
                <a:latin typeface="Times New Roman" pitchFamily="18" charset="0"/>
                <a:ea typeface="Times New Roman" pitchFamily="18" charset="0"/>
                <a:cs typeface="Arial" pitchFamily="34" charset="0"/>
              </a:rPr>
              <a:t>Az állami kiadások GDP-hez viszonyított aránya és a növekedési ütem az OECD országokban</a:t>
            </a:r>
            <a:r>
              <a:rPr lang="hu-HU" altLang="hu-HU" sz="2800" b="1" i="1" dirty="0">
                <a:latin typeface="Arial" pitchFamily="34" charset="0"/>
                <a:ea typeface="Times New Roman" pitchFamily="18" charset="0"/>
                <a:cs typeface="Arial" pitchFamily="34" charset="0"/>
              </a:rPr>
              <a:t>, 1960-1997</a:t>
            </a:r>
            <a:r>
              <a:rPr lang="hu-HU" altLang="hu-HU" sz="2800" dirty="0">
                <a:latin typeface="Arial" pitchFamily="34" charset="0"/>
                <a:cs typeface="Arial" pitchFamily="34" charset="0"/>
              </a:rPr>
              <a:t/>
            </a:r>
            <a:br>
              <a:rPr lang="hu-HU" altLang="hu-HU" sz="2800" dirty="0">
                <a:latin typeface="Arial" pitchFamily="34" charset="0"/>
                <a:cs typeface="Arial" pitchFamily="34" charset="0"/>
              </a:rPr>
            </a:br>
            <a:endParaRPr lang="hu-HU" sz="28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2098215621"/>
              </p:ext>
            </p:extLst>
          </p:nvPr>
        </p:nvGraphicFramePr>
        <p:xfrm>
          <a:off x="467544" y="3068960"/>
          <a:ext cx="8064895" cy="2376265"/>
        </p:xfrm>
        <a:graphic>
          <a:graphicData uri="http://schemas.openxmlformats.org/drawingml/2006/table">
            <a:tbl>
              <a:tblPr firstRow="1" firstCol="1" lastRow="1" lastCol="1" bandRow="1" bandCol="1">
                <a:tableStyleId>{5C22544A-7EE6-4342-B048-85BDC9FD1C3A}</a:tableStyleId>
              </a:tblPr>
              <a:tblGrid>
                <a:gridCol w="1917537"/>
                <a:gridCol w="3078417"/>
                <a:gridCol w="3068941"/>
              </a:tblGrid>
              <a:tr h="872645">
                <a:tc>
                  <a:txBody>
                    <a:bodyPr/>
                    <a:lstStyle/>
                    <a:p>
                      <a:pPr>
                        <a:spcBef>
                          <a:spcPts val="600"/>
                        </a:spcBef>
                        <a:spcAft>
                          <a:spcPts val="0"/>
                        </a:spcAft>
                      </a:pPr>
                      <a:r>
                        <a:rPr lang="hu-HU" sz="1000" dirty="0">
                          <a:effectLst/>
                        </a:rPr>
                        <a:t> </a:t>
                      </a:r>
                      <a:endParaRPr lang="hu-HU" sz="1000" dirty="0">
                        <a:effectLst/>
                        <a:latin typeface="Times New Roman"/>
                        <a:ea typeface="Times New Roman"/>
                      </a:endParaRPr>
                    </a:p>
                  </a:txBody>
                  <a:tcPr marL="68580" marR="68580" marT="0" marB="0"/>
                </a:tc>
                <a:tc>
                  <a:txBody>
                    <a:bodyPr/>
                    <a:lstStyle/>
                    <a:p>
                      <a:pPr algn="ctr">
                        <a:spcBef>
                          <a:spcPts val="600"/>
                        </a:spcBef>
                        <a:spcAft>
                          <a:spcPts val="0"/>
                        </a:spcAft>
                      </a:pPr>
                      <a:r>
                        <a:rPr lang="hu-HU" sz="1600" dirty="0">
                          <a:effectLst/>
                        </a:rPr>
                        <a:t>Az állami kiadások átlagos szintje a GDP %-ában</a:t>
                      </a:r>
                      <a:endParaRPr lang="hu-HU" sz="1600" dirty="0">
                        <a:effectLst/>
                        <a:latin typeface="Times New Roman"/>
                        <a:ea typeface="Times New Roman"/>
                      </a:endParaRPr>
                    </a:p>
                  </a:txBody>
                  <a:tcPr marL="68580" marR="68580" marT="0" marB="0" anchor="ctr"/>
                </a:tc>
                <a:tc>
                  <a:txBody>
                    <a:bodyPr/>
                    <a:lstStyle/>
                    <a:p>
                      <a:pPr algn="ctr">
                        <a:spcBef>
                          <a:spcPts val="600"/>
                        </a:spcBef>
                        <a:spcAft>
                          <a:spcPts val="0"/>
                        </a:spcAft>
                      </a:pPr>
                      <a:r>
                        <a:rPr lang="hu-HU" sz="1600" dirty="0">
                          <a:effectLst/>
                        </a:rPr>
                        <a:t>A GDP átlagos</a:t>
                      </a:r>
                      <a:br>
                        <a:rPr lang="hu-HU" sz="1600" dirty="0">
                          <a:effectLst/>
                        </a:rPr>
                      </a:br>
                      <a:r>
                        <a:rPr lang="hu-HU" sz="1600" dirty="0">
                          <a:effectLst/>
                        </a:rPr>
                        <a:t>növekedési üteme</a:t>
                      </a:r>
                      <a:endParaRPr lang="hu-HU" sz="1600" dirty="0">
                        <a:effectLst/>
                        <a:latin typeface="Times New Roman"/>
                        <a:ea typeface="Times New Roman"/>
                      </a:endParaRPr>
                    </a:p>
                  </a:txBody>
                  <a:tcPr marL="68580" marR="68580" marT="0" marB="0" anchor="ctr"/>
                </a:tc>
              </a:tr>
              <a:tr h="375905">
                <a:tc>
                  <a:txBody>
                    <a:bodyPr/>
                    <a:lstStyle/>
                    <a:p>
                      <a:pPr>
                        <a:spcBef>
                          <a:spcPts val="100"/>
                        </a:spcBef>
                        <a:spcAft>
                          <a:spcPts val="100"/>
                        </a:spcAft>
                      </a:pPr>
                      <a:r>
                        <a:rPr lang="hu-HU" sz="1600" dirty="0">
                          <a:effectLst/>
                        </a:rPr>
                        <a:t>60-as évek</a:t>
                      </a:r>
                      <a:endParaRPr lang="hu-HU" sz="1600" dirty="0">
                        <a:effectLst/>
                        <a:latin typeface="Times New Roman"/>
                        <a:ea typeface="Times New Roman"/>
                      </a:endParaRPr>
                    </a:p>
                  </a:txBody>
                  <a:tcPr marL="68580" marR="68580" marT="0" marB="0"/>
                </a:tc>
                <a:tc>
                  <a:txBody>
                    <a:bodyPr/>
                    <a:lstStyle/>
                    <a:p>
                      <a:pPr algn="ctr">
                        <a:spcBef>
                          <a:spcPts val="100"/>
                        </a:spcBef>
                        <a:spcAft>
                          <a:spcPts val="100"/>
                        </a:spcAft>
                      </a:pPr>
                      <a:r>
                        <a:rPr lang="hu-HU" sz="2000" dirty="0">
                          <a:solidFill>
                            <a:schemeClr val="accent4">
                              <a:lumMod val="50000"/>
                            </a:schemeClr>
                          </a:solidFill>
                          <a:effectLst/>
                        </a:rPr>
                        <a:t>29,4</a:t>
                      </a:r>
                      <a:endParaRPr lang="hu-HU" sz="2000" dirty="0">
                        <a:solidFill>
                          <a:schemeClr val="accent4">
                            <a:lumMod val="50000"/>
                          </a:schemeClr>
                        </a:solidFill>
                        <a:effectLst/>
                        <a:latin typeface="Times New Roman"/>
                        <a:ea typeface="Times New Roman"/>
                      </a:endParaRPr>
                    </a:p>
                  </a:txBody>
                  <a:tcPr marL="68580" marR="68580" marT="0" marB="0" anchor="ctr"/>
                </a:tc>
                <a:tc>
                  <a:txBody>
                    <a:bodyPr/>
                    <a:lstStyle/>
                    <a:p>
                      <a:pPr algn="ctr">
                        <a:spcBef>
                          <a:spcPts val="100"/>
                        </a:spcBef>
                        <a:spcAft>
                          <a:spcPts val="100"/>
                        </a:spcAft>
                      </a:pPr>
                      <a:r>
                        <a:rPr lang="hu-HU" sz="2000" dirty="0">
                          <a:effectLst/>
                        </a:rPr>
                        <a:t>4,04</a:t>
                      </a:r>
                      <a:endParaRPr lang="hu-HU" sz="2000" dirty="0">
                        <a:effectLst/>
                        <a:latin typeface="Times New Roman"/>
                        <a:ea typeface="Times New Roman"/>
                      </a:endParaRPr>
                    </a:p>
                  </a:txBody>
                  <a:tcPr marL="68580" marR="68580" marT="0" marB="0" anchor="ctr"/>
                </a:tc>
              </a:tr>
              <a:tr h="375905">
                <a:tc>
                  <a:txBody>
                    <a:bodyPr/>
                    <a:lstStyle/>
                    <a:p>
                      <a:pPr>
                        <a:spcBef>
                          <a:spcPts val="100"/>
                        </a:spcBef>
                        <a:spcAft>
                          <a:spcPts val="100"/>
                        </a:spcAft>
                      </a:pPr>
                      <a:r>
                        <a:rPr lang="hu-HU" sz="1600" dirty="0">
                          <a:effectLst/>
                        </a:rPr>
                        <a:t>70-as évek</a:t>
                      </a:r>
                      <a:endParaRPr lang="hu-HU" sz="1600" dirty="0">
                        <a:effectLst/>
                        <a:latin typeface="Times New Roman"/>
                        <a:ea typeface="Times New Roman"/>
                      </a:endParaRPr>
                    </a:p>
                  </a:txBody>
                  <a:tcPr marL="68580" marR="68580" marT="0" marB="0"/>
                </a:tc>
                <a:tc>
                  <a:txBody>
                    <a:bodyPr/>
                    <a:lstStyle/>
                    <a:p>
                      <a:pPr algn="ctr">
                        <a:spcBef>
                          <a:spcPts val="100"/>
                        </a:spcBef>
                        <a:spcAft>
                          <a:spcPts val="100"/>
                        </a:spcAft>
                      </a:pPr>
                      <a:r>
                        <a:rPr lang="hu-HU" sz="2000" dirty="0">
                          <a:solidFill>
                            <a:schemeClr val="accent4">
                              <a:lumMod val="50000"/>
                            </a:schemeClr>
                          </a:solidFill>
                          <a:effectLst/>
                        </a:rPr>
                        <a:t>37,5</a:t>
                      </a:r>
                      <a:endParaRPr lang="hu-HU" sz="2000" dirty="0">
                        <a:solidFill>
                          <a:schemeClr val="accent4">
                            <a:lumMod val="50000"/>
                          </a:schemeClr>
                        </a:solidFill>
                        <a:effectLst/>
                        <a:latin typeface="Times New Roman"/>
                        <a:ea typeface="Times New Roman"/>
                      </a:endParaRPr>
                    </a:p>
                  </a:txBody>
                  <a:tcPr marL="68580" marR="68580" marT="0" marB="0" anchor="ctr"/>
                </a:tc>
                <a:tc>
                  <a:txBody>
                    <a:bodyPr/>
                    <a:lstStyle/>
                    <a:p>
                      <a:pPr algn="ctr">
                        <a:spcBef>
                          <a:spcPts val="100"/>
                        </a:spcBef>
                        <a:spcAft>
                          <a:spcPts val="100"/>
                        </a:spcAft>
                      </a:pPr>
                      <a:r>
                        <a:rPr lang="hu-HU" sz="2000" dirty="0">
                          <a:effectLst/>
                        </a:rPr>
                        <a:t>2,02</a:t>
                      </a:r>
                      <a:endParaRPr lang="hu-HU" sz="2000" dirty="0">
                        <a:effectLst/>
                        <a:latin typeface="Times New Roman"/>
                        <a:ea typeface="Times New Roman"/>
                      </a:endParaRPr>
                    </a:p>
                  </a:txBody>
                  <a:tcPr marL="68580" marR="68580" marT="0" marB="0" anchor="ctr"/>
                </a:tc>
              </a:tr>
              <a:tr h="375905">
                <a:tc>
                  <a:txBody>
                    <a:bodyPr/>
                    <a:lstStyle/>
                    <a:p>
                      <a:pPr>
                        <a:spcBef>
                          <a:spcPts val="100"/>
                        </a:spcBef>
                        <a:spcAft>
                          <a:spcPts val="100"/>
                        </a:spcAft>
                      </a:pPr>
                      <a:r>
                        <a:rPr lang="hu-HU" sz="1600" dirty="0">
                          <a:effectLst/>
                        </a:rPr>
                        <a:t>80-as évek</a:t>
                      </a:r>
                      <a:endParaRPr lang="hu-HU" sz="1600" dirty="0">
                        <a:effectLst/>
                        <a:latin typeface="Times New Roman"/>
                        <a:ea typeface="Times New Roman"/>
                      </a:endParaRPr>
                    </a:p>
                  </a:txBody>
                  <a:tcPr marL="68580" marR="68580" marT="0" marB="0"/>
                </a:tc>
                <a:tc>
                  <a:txBody>
                    <a:bodyPr/>
                    <a:lstStyle/>
                    <a:p>
                      <a:pPr algn="ctr">
                        <a:spcBef>
                          <a:spcPts val="100"/>
                        </a:spcBef>
                        <a:spcAft>
                          <a:spcPts val="100"/>
                        </a:spcAft>
                      </a:pPr>
                      <a:r>
                        <a:rPr lang="hu-HU" sz="2000" dirty="0">
                          <a:solidFill>
                            <a:schemeClr val="accent4">
                              <a:lumMod val="50000"/>
                            </a:schemeClr>
                          </a:solidFill>
                          <a:effectLst/>
                        </a:rPr>
                        <a:t>44,5</a:t>
                      </a:r>
                      <a:endParaRPr lang="hu-HU" sz="2000" dirty="0">
                        <a:solidFill>
                          <a:schemeClr val="accent4">
                            <a:lumMod val="50000"/>
                          </a:schemeClr>
                        </a:solidFill>
                        <a:effectLst/>
                        <a:latin typeface="Times New Roman"/>
                        <a:ea typeface="Times New Roman"/>
                      </a:endParaRPr>
                    </a:p>
                  </a:txBody>
                  <a:tcPr marL="68580" marR="68580" marT="0" marB="0" anchor="ctr"/>
                </a:tc>
                <a:tc>
                  <a:txBody>
                    <a:bodyPr/>
                    <a:lstStyle/>
                    <a:p>
                      <a:pPr algn="ctr">
                        <a:spcBef>
                          <a:spcPts val="100"/>
                        </a:spcBef>
                        <a:spcAft>
                          <a:spcPts val="100"/>
                        </a:spcAft>
                      </a:pPr>
                      <a:r>
                        <a:rPr lang="hu-HU" sz="2000" dirty="0">
                          <a:effectLst/>
                        </a:rPr>
                        <a:t>1,67</a:t>
                      </a:r>
                      <a:endParaRPr lang="hu-HU" sz="2000" dirty="0">
                        <a:effectLst/>
                        <a:latin typeface="Times New Roman"/>
                        <a:ea typeface="Times New Roman"/>
                      </a:endParaRPr>
                    </a:p>
                  </a:txBody>
                  <a:tcPr marL="68580" marR="68580" marT="0" marB="0" anchor="ctr"/>
                </a:tc>
              </a:tr>
              <a:tr h="375905">
                <a:tc>
                  <a:txBody>
                    <a:bodyPr/>
                    <a:lstStyle/>
                    <a:p>
                      <a:pPr>
                        <a:spcBef>
                          <a:spcPts val="100"/>
                        </a:spcBef>
                        <a:spcAft>
                          <a:spcPts val="100"/>
                        </a:spcAft>
                      </a:pPr>
                      <a:r>
                        <a:rPr lang="hu-HU" sz="1600" dirty="0">
                          <a:effectLst/>
                        </a:rPr>
                        <a:t>90-as évek</a:t>
                      </a:r>
                      <a:endParaRPr lang="hu-HU" sz="1600" dirty="0">
                        <a:effectLst/>
                        <a:latin typeface="Times New Roman"/>
                        <a:ea typeface="Times New Roman"/>
                      </a:endParaRPr>
                    </a:p>
                  </a:txBody>
                  <a:tcPr marL="68580" marR="68580" marT="0" marB="0"/>
                </a:tc>
                <a:tc>
                  <a:txBody>
                    <a:bodyPr/>
                    <a:lstStyle/>
                    <a:p>
                      <a:pPr algn="ctr">
                        <a:spcBef>
                          <a:spcPts val="100"/>
                        </a:spcBef>
                        <a:spcAft>
                          <a:spcPts val="100"/>
                        </a:spcAft>
                      </a:pPr>
                      <a:r>
                        <a:rPr lang="hu-HU" sz="2000" dirty="0">
                          <a:effectLst/>
                        </a:rPr>
                        <a:t>46,3</a:t>
                      </a:r>
                      <a:endParaRPr lang="hu-HU" sz="2000" dirty="0">
                        <a:effectLst/>
                        <a:latin typeface="Times New Roman"/>
                        <a:ea typeface="Times New Roman"/>
                      </a:endParaRPr>
                    </a:p>
                  </a:txBody>
                  <a:tcPr marL="68580" marR="68580" marT="0" marB="0" anchor="ctr"/>
                </a:tc>
                <a:tc>
                  <a:txBody>
                    <a:bodyPr/>
                    <a:lstStyle/>
                    <a:p>
                      <a:pPr algn="ctr">
                        <a:spcBef>
                          <a:spcPts val="100"/>
                        </a:spcBef>
                        <a:spcAft>
                          <a:spcPts val="100"/>
                        </a:spcAft>
                      </a:pPr>
                      <a:r>
                        <a:rPr lang="hu-HU" sz="2000" dirty="0">
                          <a:effectLst/>
                        </a:rPr>
                        <a:t>1,51</a:t>
                      </a:r>
                      <a:endParaRPr lang="hu-HU" sz="2000" dirty="0">
                        <a:effectLst/>
                        <a:latin typeface="Times New Roman"/>
                        <a:ea typeface="Times New Roman"/>
                      </a:endParaRPr>
                    </a:p>
                  </a:txBody>
                  <a:tcPr marL="68580" marR="68580" marT="0" marB="0" anchor="ctr"/>
                </a:tc>
              </a:tr>
            </a:tbl>
          </a:graphicData>
        </a:graphic>
      </p:graphicFrame>
      <p:sp>
        <p:nvSpPr>
          <p:cNvPr id="7" name="Téglalap 6"/>
          <p:cNvSpPr/>
          <p:nvPr/>
        </p:nvSpPr>
        <p:spPr>
          <a:xfrm>
            <a:off x="1381537" y="5595065"/>
            <a:ext cx="1462271" cy="246221"/>
          </a:xfrm>
          <a:prstGeom prst="rect">
            <a:avLst/>
          </a:prstGeom>
        </p:spPr>
        <p:txBody>
          <a:bodyPr wrap="square">
            <a:spAutoFit/>
          </a:bodyPr>
          <a:lstStyle/>
          <a:p>
            <a:r>
              <a:rPr lang="hu-HU" altLang="hu-HU" sz="1000" dirty="0">
                <a:solidFill>
                  <a:prstClr val="black"/>
                </a:solidFill>
                <a:latin typeface="Arial" pitchFamily="34" charset="0"/>
                <a:ea typeface="Times New Roman" pitchFamily="18" charset="0"/>
                <a:cs typeface="Arial" pitchFamily="34" charset="0"/>
              </a:rPr>
              <a:t>Forrás: </a:t>
            </a:r>
            <a:r>
              <a:rPr lang="hu-HU" altLang="hu-HU" sz="1000" dirty="0" smtClean="0">
                <a:solidFill>
                  <a:prstClr val="black"/>
                </a:solidFill>
                <a:latin typeface="Arial" pitchFamily="34" charset="0"/>
                <a:ea typeface="Times New Roman" pitchFamily="18" charset="0"/>
                <a:cs typeface="Arial" pitchFamily="34" charset="0"/>
              </a:rPr>
              <a:t>OECD (1999 )</a:t>
            </a:r>
            <a:endParaRPr lang="hu-HU" dirty="0"/>
          </a:p>
        </p:txBody>
      </p:sp>
    </p:spTree>
    <p:extLst>
      <p:ext uri="{BB962C8B-B14F-4D97-AF65-F5344CB8AC3E}">
        <p14:creationId xmlns:p14="http://schemas.microsoft.com/office/powerpoint/2010/main" val="635982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685800" y="260648"/>
            <a:ext cx="7772400" cy="864096"/>
          </a:xfrm>
        </p:spPr>
        <p:txBody>
          <a:bodyPr/>
          <a:lstStyle/>
          <a:p>
            <a:r>
              <a:rPr lang="hu-HU" altLang="hu-HU" sz="3600" dirty="0" smtClean="0"/>
              <a:t>Gazdaságpolitikai célok súlyozása ideológiai szempontból</a:t>
            </a:r>
          </a:p>
        </p:txBody>
      </p:sp>
      <p:graphicFrame>
        <p:nvGraphicFramePr>
          <p:cNvPr id="27651" name="Object 1027"/>
          <p:cNvGraphicFramePr>
            <a:graphicFrameLocks noChangeAspect="1"/>
          </p:cNvGraphicFramePr>
          <p:nvPr>
            <p:extLst>
              <p:ext uri="{D42A27DB-BD31-4B8C-83A1-F6EECF244321}">
                <p14:modId xmlns:p14="http://schemas.microsoft.com/office/powerpoint/2010/main" val="1714377796"/>
              </p:ext>
            </p:extLst>
          </p:nvPr>
        </p:nvGraphicFramePr>
        <p:xfrm>
          <a:off x="686448" y="1644785"/>
          <a:ext cx="8186738" cy="4687888"/>
        </p:xfrm>
        <a:graphic>
          <a:graphicData uri="http://schemas.openxmlformats.org/presentationml/2006/ole">
            <mc:AlternateContent xmlns:mc="http://schemas.openxmlformats.org/markup-compatibility/2006">
              <mc:Choice xmlns:v="urn:schemas-microsoft-com:vml" Requires="v">
                <p:oleObj spid="_x0000_s1028" name="Dokumentum" r:id="rId3" imgW="8279530" imgH="4741190" progId="Word.Document.8">
                  <p:embed/>
                </p:oleObj>
              </mc:Choice>
              <mc:Fallback>
                <p:oleObj name="Dokumentum" r:id="rId3" imgW="8279530" imgH="474119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448" y="1644785"/>
                        <a:ext cx="8186738" cy="468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2" name="Line 1028"/>
          <p:cNvSpPr>
            <a:spLocks noChangeShapeType="1"/>
          </p:cNvSpPr>
          <p:nvPr/>
        </p:nvSpPr>
        <p:spPr bwMode="auto">
          <a:xfrm>
            <a:off x="3505200" y="16002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3" name="Line 1029"/>
          <p:cNvSpPr>
            <a:spLocks noChangeShapeType="1"/>
          </p:cNvSpPr>
          <p:nvPr/>
        </p:nvSpPr>
        <p:spPr bwMode="auto">
          <a:xfrm>
            <a:off x="5334000" y="16002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4" name="Line 1030"/>
          <p:cNvSpPr>
            <a:spLocks noChangeShapeType="1"/>
          </p:cNvSpPr>
          <p:nvPr/>
        </p:nvSpPr>
        <p:spPr bwMode="auto">
          <a:xfrm>
            <a:off x="7162800" y="16002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5" name="Line 1031"/>
          <p:cNvSpPr>
            <a:spLocks noChangeShapeType="1"/>
          </p:cNvSpPr>
          <p:nvPr/>
        </p:nvSpPr>
        <p:spPr bwMode="auto">
          <a:xfrm>
            <a:off x="685800" y="19812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6" name="Line 1032"/>
          <p:cNvSpPr>
            <a:spLocks noChangeShapeType="1"/>
          </p:cNvSpPr>
          <p:nvPr/>
        </p:nvSpPr>
        <p:spPr bwMode="auto">
          <a:xfrm>
            <a:off x="685800" y="25146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7" name="Line 1033"/>
          <p:cNvSpPr>
            <a:spLocks noChangeShapeType="1"/>
          </p:cNvSpPr>
          <p:nvPr/>
        </p:nvSpPr>
        <p:spPr bwMode="auto">
          <a:xfrm>
            <a:off x="685800" y="36576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8" name="Line 1034"/>
          <p:cNvSpPr>
            <a:spLocks noChangeShapeType="1"/>
          </p:cNvSpPr>
          <p:nvPr/>
        </p:nvSpPr>
        <p:spPr bwMode="auto">
          <a:xfrm>
            <a:off x="685800" y="40386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59" name="Line 1035"/>
          <p:cNvSpPr>
            <a:spLocks noChangeShapeType="1"/>
          </p:cNvSpPr>
          <p:nvPr/>
        </p:nvSpPr>
        <p:spPr bwMode="auto">
          <a:xfrm>
            <a:off x="685800" y="4495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60" name="Line 1036"/>
          <p:cNvSpPr>
            <a:spLocks noChangeShapeType="1"/>
          </p:cNvSpPr>
          <p:nvPr/>
        </p:nvSpPr>
        <p:spPr bwMode="auto">
          <a:xfrm>
            <a:off x="685800" y="49530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61" name="Line 1037"/>
          <p:cNvSpPr>
            <a:spLocks noChangeShapeType="1"/>
          </p:cNvSpPr>
          <p:nvPr/>
        </p:nvSpPr>
        <p:spPr bwMode="auto">
          <a:xfrm>
            <a:off x="2057400" y="5562600"/>
            <a:ext cx="670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62" name="Line 1038"/>
          <p:cNvSpPr>
            <a:spLocks noChangeShapeType="1"/>
          </p:cNvSpPr>
          <p:nvPr/>
        </p:nvSpPr>
        <p:spPr bwMode="auto">
          <a:xfrm>
            <a:off x="2286000" y="25146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63" name="Line 1039"/>
          <p:cNvSpPr>
            <a:spLocks noChangeShapeType="1"/>
          </p:cNvSpPr>
          <p:nvPr/>
        </p:nvSpPr>
        <p:spPr bwMode="auto">
          <a:xfrm>
            <a:off x="2286000" y="3048000"/>
            <a:ext cx="647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7664" name="Line 1040"/>
          <p:cNvSpPr>
            <a:spLocks noChangeShapeType="1"/>
          </p:cNvSpPr>
          <p:nvPr/>
        </p:nvSpPr>
        <p:spPr bwMode="auto">
          <a:xfrm>
            <a:off x="2057400" y="49530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Tree>
    <p:extLst>
      <p:ext uri="{BB962C8B-B14F-4D97-AF65-F5344CB8AC3E}">
        <p14:creationId xmlns:p14="http://schemas.microsoft.com/office/powerpoint/2010/main" val="4210675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2629" y="457200"/>
            <a:ext cx="7772400" cy="1143000"/>
          </a:xfrm>
        </p:spPr>
        <p:txBody>
          <a:bodyPr/>
          <a:lstStyle/>
          <a:p>
            <a:r>
              <a:rPr lang="hu-HU" altLang="hu-HU" sz="3600" dirty="0" smtClean="0"/>
              <a:t>Gazdaságpolitikai irányzatok nézeteinek összevetése</a:t>
            </a:r>
          </a:p>
        </p:txBody>
      </p:sp>
      <p:graphicFrame>
        <p:nvGraphicFramePr>
          <p:cNvPr id="28675" name="Object 3"/>
          <p:cNvGraphicFramePr>
            <a:graphicFrameLocks noChangeAspect="1"/>
          </p:cNvGraphicFramePr>
          <p:nvPr/>
        </p:nvGraphicFramePr>
        <p:xfrm>
          <a:off x="685800" y="1600200"/>
          <a:ext cx="8026400" cy="4586288"/>
        </p:xfrm>
        <a:graphic>
          <a:graphicData uri="http://schemas.openxmlformats.org/presentationml/2006/ole">
            <mc:AlternateContent xmlns:mc="http://schemas.openxmlformats.org/markup-compatibility/2006">
              <mc:Choice xmlns:v="urn:schemas-microsoft-com:vml" Requires="v">
                <p:oleObj spid="_x0000_s2052" name="Dokumentum" r:id="rId4" imgW="9540762" imgH="5496232" progId="Word.Document.8">
                  <p:embed/>
                </p:oleObj>
              </mc:Choice>
              <mc:Fallback>
                <p:oleObj name="Dokumentum" r:id="rId4" imgW="9540762" imgH="549623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00200"/>
                        <a:ext cx="80264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6" name="Line 4"/>
          <p:cNvSpPr>
            <a:spLocks noChangeShapeType="1"/>
          </p:cNvSpPr>
          <p:nvPr/>
        </p:nvSpPr>
        <p:spPr bwMode="auto">
          <a:xfrm>
            <a:off x="685800" y="2971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8677" name="Line 5"/>
          <p:cNvSpPr>
            <a:spLocks noChangeShapeType="1"/>
          </p:cNvSpPr>
          <p:nvPr/>
        </p:nvSpPr>
        <p:spPr bwMode="auto">
          <a:xfrm>
            <a:off x="685800" y="47244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8678" name="Line 6"/>
          <p:cNvSpPr>
            <a:spLocks noChangeShapeType="1"/>
          </p:cNvSpPr>
          <p:nvPr/>
        </p:nvSpPr>
        <p:spPr bwMode="auto">
          <a:xfrm>
            <a:off x="685800" y="23622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8679" name="Line 7"/>
          <p:cNvSpPr>
            <a:spLocks noChangeShapeType="1"/>
          </p:cNvSpPr>
          <p:nvPr/>
        </p:nvSpPr>
        <p:spPr bwMode="auto">
          <a:xfrm>
            <a:off x="4648200" y="16002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8680" name="Line 8"/>
          <p:cNvSpPr>
            <a:spLocks noChangeShapeType="1"/>
          </p:cNvSpPr>
          <p:nvPr/>
        </p:nvSpPr>
        <p:spPr bwMode="auto">
          <a:xfrm>
            <a:off x="6705600" y="16002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Tree>
    <p:extLst>
      <p:ext uri="{BB962C8B-B14F-4D97-AF65-F5344CB8AC3E}">
        <p14:creationId xmlns:p14="http://schemas.microsoft.com/office/powerpoint/2010/main" val="2392023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55650" y="333375"/>
            <a:ext cx="7772400" cy="1143000"/>
          </a:xfrm>
        </p:spPr>
        <p:txBody>
          <a:bodyPr/>
          <a:lstStyle/>
          <a:p>
            <a:r>
              <a:rPr lang="hu-HU" altLang="hu-HU" dirty="0" smtClean="0"/>
              <a:t>A monetarista és a keynesiánus gazdaságpolitika</a:t>
            </a:r>
          </a:p>
        </p:txBody>
      </p:sp>
      <p:graphicFrame>
        <p:nvGraphicFramePr>
          <p:cNvPr id="29699" name="Object 3"/>
          <p:cNvGraphicFramePr>
            <a:graphicFrameLocks noChangeAspect="1"/>
          </p:cNvGraphicFramePr>
          <p:nvPr>
            <p:extLst>
              <p:ext uri="{D42A27DB-BD31-4B8C-83A1-F6EECF244321}">
                <p14:modId xmlns:p14="http://schemas.microsoft.com/office/powerpoint/2010/main" val="2155603003"/>
              </p:ext>
            </p:extLst>
          </p:nvPr>
        </p:nvGraphicFramePr>
        <p:xfrm>
          <a:off x="719138" y="2128838"/>
          <a:ext cx="8020050" cy="4572000"/>
        </p:xfrm>
        <a:graphic>
          <a:graphicData uri="http://schemas.openxmlformats.org/presentationml/2006/ole">
            <mc:AlternateContent xmlns:mc="http://schemas.openxmlformats.org/markup-compatibility/2006">
              <mc:Choice xmlns:v="urn:schemas-microsoft-com:vml" Requires="v">
                <p:oleObj spid="_x0000_s3076" name="Document" r:id="rId3" imgW="8496984" imgH="4846163" progId="Word.Document.8">
                  <p:embed/>
                </p:oleObj>
              </mc:Choice>
              <mc:Fallback>
                <p:oleObj name="Document" r:id="rId3" imgW="8496984" imgH="4846163" progId="Word.Document.8">
                  <p:embed/>
                  <p:pic>
                    <p:nvPicPr>
                      <p:cNvPr id="0" name=""/>
                      <p:cNvPicPr>
                        <a:picLocks noChangeAspect="1" noChangeArrowheads="1"/>
                      </p:cNvPicPr>
                      <p:nvPr/>
                    </p:nvPicPr>
                    <p:blipFill>
                      <a:blip r:embed="rId4"/>
                      <a:srcRect/>
                      <a:stretch>
                        <a:fillRect/>
                      </a:stretch>
                    </p:blipFill>
                    <p:spPr bwMode="auto">
                      <a:xfrm>
                        <a:off x="719138" y="2128838"/>
                        <a:ext cx="8020050"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0" name="Line 4"/>
          <p:cNvSpPr>
            <a:spLocks noChangeShapeType="1"/>
          </p:cNvSpPr>
          <p:nvPr/>
        </p:nvSpPr>
        <p:spPr bwMode="auto">
          <a:xfrm>
            <a:off x="685800" y="2971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1" name="Line 5"/>
          <p:cNvSpPr>
            <a:spLocks noChangeShapeType="1"/>
          </p:cNvSpPr>
          <p:nvPr/>
        </p:nvSpPr>
        <p:spPr bwMode="auto">
          <a:xfrm>
            <a:off x="685800" y="3733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2" name="Line 6"/>
          <p:cNvSpPr>
            <a:spLocks noChangeShapeType="1"/>
          </p:cNvSpPr>
          <p:nvPr/>
        </p:nvSpPr>
        <p:spPr bwMode="auto">
          <a:xfrm>
            <a:off x="685800" y="47244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3" name="Line 7"/>
          <p:cNvSpPr>
            <a:spLocks noChangeShapeType="1"/>
          </p:cNvSpPr>
          <p:nvPr/>
        </p:nvSpPr>
        <p:spPr bwMode="auto">
          <a:xfrm>
            <a:off x="3132138" y="1628775"/>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4" name="Line 8"/>
          <p:cNvSpPr>
            <a:spLocks noChangeShapeType="1"/>
          </p:cNvSpPr>
          <p:nvPr/>
        </p:nvSpPr>
        <p:spPr bwMode="auto">
          <a:xfrm>
            <a:off x="5940425" y="1628775"/>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Tree>
    <p:extLst>
      <p:ext uri="{BB962C8B-B14F-4D97-AF65-F5344CB8AC3E}">
        <p14:creationId xmlns:p14="http://schemas.microsoft.com/office/powerpoint/2010/main" val="2190736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55650" y="333375"/>
            <a:ext cx="7772400" cy="1143000"/>
          </a:xfrm>
        </p:spPr>
        <p:txBody>
          <a:bodyPr/>
          <a:lstStyle/>
          <a:p>
            <a:r>
              <a:rPr lang="hu-HU" altLang="hu-HU" dirty="0" smtClean="0"/>
              <a:t>A monetarista és a keynesiánus gazdaságpolitika</a:t>
            </a:r>
          </a:p>
        </p:txBody>
      </p:sp>
      <p:graphicFrame>
        <p:nvGraphicFramePr>
          <p:cNvPr id="29699" name="Object 3"/>
          <p:cNvGraphicFramePr>
            <a:graphicFrameLocks noChangeAspect="1"/>
          </p:cNvGraphicFramePr>
          <p:nvPr>
            <p:extLst>
              <p:ext uri="{D42A27DB-BD31-4B8C-83A1-F6EECF244321}">
                <p14:modId xmlns:p14="http://schemas.microsoft.com/office/powerpoint/2010/main" val="2155603003"/>
              </p:ext>
            </p:extLst>
          </p:nvPr>
        </p:nvGraphicFramePr>
        <p:xfrm>
          <a:off x="719138" y="2128838"/>
          <a:ext cx="8020050" cy="4572000"/>
        </p:xfrm>
        <a:graphic>
          <a:graphicData uri="http://schemas.openxmlformats.org/presentationml/2006/ole">
            <mc:AlternateContent xmlns:mc="http://schemas.openxmlformats.org/markup-compatibility/2006">
              <mc:Choice xmlns:v="urn:schemas-microsoft-com:vml" Requires="v">
                <p:oleObj spid="_x0000_s4100" name="Document" r:id="rId3" imgW="8496984" imgH="4846163" progId="Word.Document.8">
                  <p:embed/>
                </p:oleObj>
              </mc:Choice>
              <mc:Fallback>
                <p:oleObj name="Document" r:id="rId3" imgW="8496984" imgH="4846163" progId="Word.Document.8">
                  <p:embed/>
                  <p:pic>
                    <p:nvPicPr>
                      <p:cNvPr id="0" name=""/>
                      <p:cNvPicPr>
                        <a:picLocks noChangeAspect="1" noChangeArrowheads="1"/>
                      </p:cNvPicPr>
                      <p:nvPr/>
                    </p:nvPicPr>
                    <p:blipFill>
                      <a:blip r:embed="rId4"/>
                      <a:srcRect/>
                      <a:stretch>
                        <a:fillRect/>
                      </a:stretch>
                    </p:blipFill>
                    <p:spPr bwMode="auto">
                      <a:xfrm>
                        <a:off x="719138" y="2128838"/>
                        <a:ext cx="8020050"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0" name="Line 4"/>
          <p:cNvSpPr>
            <a:spLocks noChangeShapeType="1"/>
          </p:cNvSpPr>
          <p:nvPr/>
        </p:nvSpPr>
        <p:spPr bwMode="auto">
          <a:xfrm>
            <a:off x="685800" y="2971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1" name="Line 5"/>
          <p:cNvSpPr>
            <a:spLocks noChangeShapeType="1"/>
          </p:cNvSpPr>
          <p:nvPr/>
        </p:nvSpPr>
        <p:spPr bwMode="auto">
          <a:xfrm>
            <a:off x="685800" y="37338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2" name="Line 6"/>
          <p:cNvSpPr>
            <a:spLocks noChangeShapeType="1"/>
          </p:cNvSpPr>
          <p:nvPr/>
        </p:nvSpPr>
        <p:spPr bwMode="auto">
          <a:xfrm>
            <a:off x="685800" y="4724400"/>
            <a:ext cx="807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3" name="Line 7"/>
          <p:cNvSpPr>
            <a:spLocks noChangeShapeType="1"/>
          </p:cNvSpPr>
          <p:nvPr/>
        </p:nvSpPr>
        <p:spPr bwMode="auto">
          <a:xfrm>
            <a:off x="3132138" y="1628775"/>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
        <p:nvSpPr>
          <p:cNvPr id="29704" name="Line 8"/>
          <p:cNvSpPr>
            <a:spLocks noChangeShapeType="1"/>
          </p:cNvSpPr>
          <p:nvPr/>
        </p:nvSpPr>
        <p:spPr bwMode="auto">
          <a:xfrm>
            <a:off x="5940425" y="1628775"/>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solidFill>
                <a:prstClr val="black"/>
              </a:solidFill>
            </a:endParaRPr>
          </a:p>
        </p:txBody>
      </p:sp>
    </p:spTree>
    <p:extLst>
      <p:ext uri="{BB962C8B-B14F-4D97-AF65-F5344CB8AC3E}">
        <p14:creationId xmlns:p14="http://schemas.microsoft.com/office/powerpoint/2010/main" val="2190736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0648"/>
            <a:ext cx="8229600" cy="720080"/>
          </a:xfrm>
        </p:spPr>
        <p:txBody>
          <a:bodyPr/>
          <a:lstStyle/>
          <a:p>
            <a:r>
              <a:rPr lang="hu-HU" sz="3600" dirty="0" smtClean="0"/>
              <a:t>Néhány kiegészítés</a:t>
            </a:r>
            <a:endParaRPr lang="hu-HU" sz="3600" dirty="0"/>
          </a:p>
        </p:txBody>
      </p:sp>
      <p:sp>
        <p:nvSpPr>
          <p:cNvPr id="3" name="Tartalom helye 2"/>
          <p:cNvSpPr>
            <a:spLocks noGrp="1"/>
          </p:cNvSpPr>
          <p:nvPr>
            <p:ph idx="1"/>
          </p:nvPr>
        </p:nvSpPr>
        <p:spPr>
          <a:xfrm>
            <a:off x="457200" y="1556792"/>
            <a:ext cx="8229600" cy="4569371"/>
          </a:xfrm>
        </p:spPr>
        <p:txBody>
          <a:bodyPr/>
          <a:lstStyle/>
          <a:p>
            <a:r>
              <a:rPr lang="hu-HU" dirty="0" smtClean="0"/>
              <a:t>Adórendszerek </a:t>
            </a:r>
            <a:r>
              <a:rPr lang="hu-HU" sz="2400" dirty="0" smtClean="0"/>
              <a:t>(</a:t>
            </a:r>
            <a:r>
              <a:rPr lang="hu-HU" sz="2400" dirty="0" err="1" smtClean="0"/>
              <a:t>Wilensky</a:t>
            </a:r>
            <a:r>
              <a:rPr lang="hu-HU" sz="2400" dirty="0" smtClean="0"/>
              <a:t>, </a:t>
            </a:r>
            <a:r>
              <a:rPr lang="hu-HU" sz="2400" dirty="0" err="1" smtClean="0"/>
              <a:t>Buchanan-Wagner</a:t>
            </a:r>
            <a:r>
              <a:rPr lang="hu-HU" sz="2400" dirty="0" smtClean="0"/>
              <a:t>)</a:t>
            </a:r>
          </a:p>
          <a:p>
            <a:r>
              <a:rPr lang="hu-HU" dirty="0" smtClean="0"/>
              <a:t>Világpiaci nyitottság </a:t>
            </a:r>
            <a:r>
              <a:rPr lang="hu-HU" sz="2400" dirty="0" smtClean="0"/>
              <a:t>(</a:t>
            </a:r>
            <a:r>
              <a:rPr lang="hu-HU" sz="2400" dirty="0" err="1" smtClean="0"/>
              <a:t>Cameron</a:t>
            </a:r>
            <a:r>
              <a:rPr lang="hu-HU" sz="2400" dirty="0" smtClean="0"/>
              <a:t>)</a:t>
            </a:r>
            <a:endParaRPr lang="hu-HU" dirty="0"/>
          </a:p>
        </p:txBody>
      </p:sp>
    </p:spTree>
    <p:extLst>
      <p:ext uri="{BB962C8B-B14F-4D97-AF65-F5344CB8AC3E}">
        <p14:creationId xmlns:p14="http://schemas.microsoft.com/office/powerpoint/2010/main" val="665258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8098"/>
          </a:xfrm>
        </p:spPr>
        <p:txBody>
          <a:bodyPr/>
          <a:lstStyle/>
          <a:p>
            <a:r>
              <a:rPr lang="hu-HU" sz="3200" dirty="0" smtClean="0"/>
              <a:t>A világ nagy térségeinek eltérő növekedési ütemei különböző periódusokban</a:t>
            </a:r>
            <a:endParaRPr lang="hu-HU"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2450" y="1628800"/>
            <a:ext cx="8039100" cy="3334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284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200" dirty="0" smtClean="0"/>
              <a:t>És néhány nagy országé ugyanezen időszakban </a:t>
            </a:r>
            <a:endParaRPr lang="hu-HU" sz="32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18561" cy="3268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2250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Az állami kiadások részaránya GDP-ből</a:t>
            </a:r>
            <a:endParaRPr lang="hu-HU" sz="36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2204864"/>
            <a:ext cx="8892480"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835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3600" dirty="0" smtClean="0"/>
              <a:t>Globalizációs hullámok</a:t>
            </a:r>
            <a:endParaRPr lang="hu-HU" sz="3600" dirty="0"/>
          </a:p>
        </p:txBody>
      </p:sp>
      <p:sp>
        <p:nvSpPr>
          <p:cNvPr id="3" name="Tartalom helye 2"/>
          <p:cNvSpPr>
            <a:spLocks noGrp="1"/>
          </p:cNvSpPr>
          <p:nvPr>
            <p:ph idx="1"/>
          </p:nvPr>
        </p:nvSpPr>
        <p:spPr/>
        <p:txBody>
          <a:bodyPr/>
          <a:lstStyle/>
          <a:p>
            <a:r>
              <a:rPr lang="hu-HU" dirty="0" smtClean="0"/>
              <a:t>Definíció, értelmezés</a:t>
            </a:r>
          </a:p>
          <a:p>
            <a:r>
              <a:rPr lang="hu-HU" dirty="0" smtClean="0"/>
              <a:t>Első (?) globalizáció</a:t>
            </a:r>
          </a:p>
          <a:p>
            <a:r>
              <a:rPr lang="hu-HU" dirty="0" smtClean="0"/>
              <a:t>Ha úgy vesszük, maga a kapitalista rend kialakulása globalizáció</a:t>
            </a:r>
          </a:p>
          <a:p>
            <a:r>
              <a:rPr lang="hu-HU" dirty="0" smtClean="0"/>
              <a:t>Ezen belül azonban kifejezetten nagy hullámzások, sőt egyes hosszabb időszakokban látványos visszafordulások</a:t>
            </a:r>
            <a:endParaRPr lang="hu-HU" dirty="0"/>
          </a:p>
        </p:txBody>
      </p:sp>
    </p:spTree>
    <p:extLst>
      <p:ext uri="{BB962C8B-B14F-4D97-AF65-F5344CB8AC3E}">
        <p14:creationId xmlns:p14="http://schemas.microsoft.com/office/powerpoint/2010/main" val="2185034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P</a:t>
            </a:r>
            <a:r>
              <a:rPr lang="hu-HU" dirty="0" smtClean="0"/>
              <a:t>eriodizálás</a:t>
            </a:r>
            <a:endParaRPr lang="hu-HU" dirty="0"/>
          </a:p>
        </p:txBody>
      </p:sp>
      <p:sp>
        <p:nvSpPr>
          <p:cNvPr id="3" name="Tartalom helye 2"/>
          <p:cNvSpPr>
            <a:spLocks noGrp="1"/>
          </p:cNvSpPr>
          <p:nvPr>
            <p:ph idx="1"/>
          </p:nvPr>
        </p:nvSpPr>
        <p:spPr/>
        <p:txBody>
          <a:bodyPr/>
          <a:lstStyle/>
          <a:p>
            <a:r>
              <a:rPr lang="hu-HU" dirty="0" smtClean="0"/>
              <a:t>Az 1870-es évektől az I. világháborúig az un. </a:t>
            </a:r>
            <a:r>
              <a:rPr lang="hu-HU" b="1" i="1" dirty="0"/>
              <a:t>e</a:t>
            </a:r>
            <a:r>
              <a:rPr lang="hu-HU" b="1" i="1" dirty="0" smtClean="0"/>
              <a:t>lső globalizáció</a:t>
            </a:r>
            <a:endParaRPr lang="hu-HU" b="1" dirty="0" smtClean="0"/>
          </a:p>
          <a:p>
            <a:pPr marL="0" indent="0">
              <a:buNone/>
            </a:pPr>
            <a:r>
              <a:rPr lang="hu-HU" i="1" dirty="0"/>
              <a:t> </a:t>
            </a:r>
            <a:r>
              <a:rPr lang="hu-HU" i="1" dirty="0" smtClean="0"/>
              <a:t>   </a:t>
            </a:r>
            <a:r>
              <a:rPr lang="hu-HU" sz="2800" dirty="0" smtClean="0"/>
              <a:t>(alapja a </a:t>
            </a:r>
            <a:r>
              <a:rPr lang="hu-HU" sz="2800" i="1" dirty="0" smtClean="0"/>
              <a:t>pénzrendszer</a:t>
            </a:r>
            <a:r>
              <a:rPr lang="hu-HU" sz="2800" dirty="0" smtClean="0"/>
              <a:t>, az egységes, értékálló pénz – az aranystandard rendszer, ezen túl: </a:t>
            </a:r>
            <a:r>
              <a:rPr lang="hu-HU" sz="2800" i="1" dirty="0" smtClean="0"/>
              <a:t>nemzetközi megállapodások</a:t>
            </a:r>
            <a:r>
              <a:rPr lang="hu-HU" sz="2800" dirty="0" smtClean="0"/>
              <a:t> a szabad kereskedelemről, a tőke és a munkaerő szabad áramlásáról</a:t>
            </a:r>
            <a:endParaRPr lang="hu-HU" i="1" dirty="0"/>
          </a:p>
        </p:txBody>
      </p:sp>
    </p:spTree>
    <p:extLst>
      <p:ext uri="{BB962C8B-B14F-4D97-AF65-F5344CB8AC3E}">
        <p14:creationId xmlns:p14="http://schemas.microsoft.com/office/powerpoint/2010/main" val="983502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346050"/>
          </a:xfrm>
        </p:spPr>
        <p:txBody>
          <a:bodyPr/>
          <a:lstStyle/>
          <a:p>
            <a:pPr algn="l"/>
            <a:r>
              <a:rPr lang="hu-HU" sz="2000" dirty="0" smtClean="0"/>
              <a:t>Folyt.</a:t>
            </a:r>
            <a:endParaRPr lang="hu-HU" sz="2000" dirty="0"/>
          </a:p>
        </p:txBody>
      </p:sp>
      <p:sp>
        <p:nvSpPr>
          <p:cNvPr id="3" name="Tartalom helye 2"/>
          <p:cNvSpPr>
            <a:spLocks noGrp="1"/>
          </p:cNvSpPr>
          <p:nvPr>
            <p:ph idx="1"/>
          </p:nvPr>
        </p:nvSpPr>
        <p:spPr>
          <a:xfrm>
            <a:off x="395536" y="980728"/>
            <a:ext cx="8568952" cy="5145435"/>
          </a:xfrm>
        </p:spPr>
        <p:txBody>
          <a:bodyPr/>
          <a:lstStyle/>
          <a:p>
            <a:r>
              <a:rPr lang="hu-HU" dirty="0" smtClean="0"/>
              <a:t>Az I. világháborút követően a II. világháború lezárulásáig </a:t>
            </a:r>
          </a:p>
          <a:p>
            <a:pPr marL="0" indent="0">
              <a:buNone/>
            </a:pPr>
            <a:r>
              <a:rPr lang="hu-HU" dirty="0" smtClean="0"/>
              <a:t>    </a:t>
            </a:r>
            <a:r>
              <a:rPr lang="hu-HU" sz="2800" dirty="0" smtClean="0"/>
              <a:t>(összeomlik a korábbi pénzrendszer, a valutaárfolyamok nem megfelelőek, valuták átválthatóságának felfüggesztése, rossz béke, növekvő bizalmatlanság és elhatárolódás az országok között, nemzeti megoldások, szabályozás előtérbe helyezése, ügyetlen gazdasági szabályozás, protekcionizmus, magas vámok, elhúzódó és mély válság, totalitárius hatalmak megjelenése, megújuló fegyverkezés</a:t>
            </a:r>
          </a:p>
        </p:txBody>
      </p:sp>
    </p:spTree>
    <p:extLst>
      <p:ext uri="{BB962C8B-B14F-4D97-AF65-F5344CB8AC3E}">
        <p14:creationId xmlns:p14="http://schemas.microsoft.com/office/powerpoint/2010/main" val="1603638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4170</TotalTime>
  <Words>981</Words>
  <Application>Microsoft Office PowerPoint</Application>
  <PresentationFormat>Diavetítés a képernyőre (4:3 oldalarány)</PresentationFormat>
  <Paragraphs>110</Paragraphs>
  <Slides>27</Slides>
  <Notes>1</Notes>
  <HiddenSlides>0</HiddenSlides>
  <MMClips>0</MMClips>
  <ScaleCrop>false</ScaleCrop>
  <HeadingPairs>
    <vt:vector size="6" baseType="variant">
      <vt:variant>
        <vt:lpstr>Téma</vt:lpstr>
      </vt:variant>
      <vt:variant>
        <vt:i4>1</vt:i4>
      </vt:variant>
      <vt:variant>
        <vt:lpstr>Beágyazott OLE kiszolgálók</vt:lpstr>
      </vt:variant>
      <vt:variant>
        <vt:i4>2</vt:i4>
      </vt:variant>
      <vt:variant>
        <vt:lpstr>Diacímek</vt:lpstr>
      </vt:variant>
      <vt:variant>
        <vt:i4>27</vt:i4>
      </vt:variant>
    </vt:vector>
  </HeadingPairs>
  <TitlesOfParts>
    <vt:vector size="30" baseType="lpstr">
      <vt:lpstr>Office-téma</vt:lpstr>
      <vt:lpstr>Dokumentum</vt:lpstr>
      <vt:lpstr>Document</vt:lpstr>
      <vt:lpstr>Gazdaságpolitika </vt:lpstr>
      <vt:lpstr>Zh-hoz keress rá: </vt:lpstr>
      <vt:lpstr>Néhány kiegészítés</vt:lpstr>
      <vt:lpstr>A világ nagy térségeinek eltérő növekedési ütemei különböző periódusokban</vt:lpstr>
      <vt:lpstr>És néhány nagy országé ugyanezen időszakban </vt:lpstr>
      <vt:lpstr>Az állami kiadások részaránya GDP-ből</vt:lpstr>
      <vt:lpstr>Globalizációs hullámok</vt:lpstr>
      <vt:lpstr>Periodizálás</vt:lpstr>
      <vt:lpstr>Folyt.</vt:lpstr>
      <vt:lpstr>Folyt.</vt:lpstr>
      <vt:lpstr>Folyt.</vt:lpstr>
      <vt:lpstr>Egyéni és társadalmi döntés - közjó</vt:lpstr>
      <vt:lpstr>Egyéni és társadalmi döntés - közjó</vt:lpstr>
      <vt:lpstr>A probléma néhány felvetődése a közgazdaságtanban</vt:lpstr>
      <vt:lpstr>Mik az állam funkciói?</vt:lpstr>
      <vt:lpstr>Az állam alapfunkciói</vt:lpstr>
      <vt:lpstr>Az alapfunkciók</vt:lpstr>
      <vt:lpstr>Mennyi jövedelem szükséges az alapfunkciókhoz?</vt:lpstr>
      <vt:lpstr>Az állam alapfunkcióira¹ fordított állami kiadások GDP-hez viszonyított aránya az OECD országokban, 1995</vt:lpstr>
      <vt:lpstr>Ehhez képest…</vt:lpstr>
      <vt:lpstr>Közkiadások aránya a GDP %-ában</vt:lpstr>
      <vt:lpstr>Az állami kiadások súlya és a gazdaság növekedési üteme</vt:lpstr>
      <vt:lpstr>Az állami kiadások GDP-hez viszonyított aránya és a növekedési ütem az OECD országokban, 1960-1997 </vt:lpstr>
      <vt:lpstr>Gazdaságpolitikai célok súlyozása ideológiai szempontból</vt:lpstr>
      <vt:lpstr>Gazdaságpolitikai irányzatok nézeteinek összevetése</vt:lpstr>
      <vt:lpstr>A monetarista és a keynesiánus gazdaságpolitika</vt:lpstr>
      <vt:lpstr>A monetarista és a keynesiánus gazdaságpolitika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kgt</dc:creator>
  <cp:lastModifiedBy>par</cp:lastModifiedBy>
  <cp:revision>100</cp:revision>
  <dcterms:created xsi:type="dcterms:W3CDTF">2011-12-06T13:04:46Z</dcterms:created>
  <dcterms:modified xsi:type="dcterms:W3CDTF">2019-10-04T18:49:30Z</dcterms:modified>
</cp:coreProperties>
</file>